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80" r:id="rId3"/>
    <p:sldId id="275" r:id="rId4"/>
    <p:sldId id="281" r:id="rId5"/>
    <p:sldId id="257" r:id="rId6"/>
    <p:sldId id="258" r:id="rId7"/>
    <p:sldId id="260" r:id="rId8"/>
    <p:sldId id="283" r:id="rId9"/>
    <p:sldId id="284" r:id="rId10"/>
    <p:sldId id="285" r:id="rId11"/>
    <p:sldId id="286" r:id="rId12"/>
    <p:sldId id="287" r:id="rId13"/>
    <p:sldId id="288" r:id="rId14"/>
    <p:sldId id="289" r:id="rId15"/>
    <p:sldId id="292" r:id="rId16"/>
    <p:sldId id="293" r:id="rId17"/>
    <p:sldId id="294" r:id="rId18"/>
    <p:sldId id="296" r:id="rId19"/>
    <p:sldId id="297" r:id="rId20"/>
    <p:sldId id="298" r:id="rId21"/>
    <p:sldId id="299" r:id="rId22"/>
    <p:sldId id="300" r:id="rId23"/>
    <p:sldId id="301" r:id="rId24"/>
    <p:sldId id="309" r:id="rId25"/>
    <p:sldId id="303" r:id="rId26"/>
    <p:sldId id="304" r:id="rId27"/>
    <p:sldId id="305" r:id="rId28"/>
    <p:sldId id="306" r:id="rId29"/>
    <p:sldId id="310" r:id="rId30"/>
    <p:sldId id="259" r:id="rId31"/>
    <p:sldId id="279" r:id="rId32"/>
    <p:sldId id="278" r:id="rId33"/>
    <p:sldId id="290" r:id="rId34"/>
    <p:sldId id="291" r:id="rId35"/>
    <p:sldId id="262" r:id="rId36"/>
    <p:sldId id="311" r:id="rId37"/>
    <p:sldId id="31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9" autoAdjust="0"/>
    <p:restoredTop sz="94660"/>
  </p:normalViewPr>
  <p:slideViewPr>
    <p:cSldViewPr>
      <p:cViewPr varScale="1">
        <p:scale>
          <a:sx n="74" d="100"/>
          <a:sy n="74" d="100"/>
        </p:scale>
        <p:origin x="-10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49849-AEE4-4CD3-A20E-5C8835B9D05F}" type="datetimeFigureOut">
              <a:rPr lang="en-US" smtClean="0"/>
              <a:t>12/10/2009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BED403-E4B1-4E1E-ADD1-13D0779A431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CD338-046D-4152-8582-2C10446E2592}" type="slidenum">
              <a:rPr lang="en-US"/>
              <a:pPr/>
              <a:t>15</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CA"/>
              <a:t>The procedure of using wavelet transforms starts with choosing a wavelet called a mother or parent wavelet.</a:t>
            </a:r>
          </a:p>
          <a:p>
            <a:r>
              <a:rPr lang="en-CA"/>
              <a:t>There are many types of mother wavelets and each type has its own characteristics.</a:t>
            </a:r>
            <a:r>
              <a:rPr lang="en-US"/>
              <a:t>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86361-82A6-4266-995C-22BFE967925C}" type="slidenum">
              <a:rPr lang="en-US"/>
              <a:pPr/>
              <a:t>16</a:t>
            </a:fld>
            <a:endParaRPr 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CA"/>
              <a:t>Once an appropriate mother wavelet has been chosen, </a:t>
            </a:r>
            <a:r>
              <a:rPr lang="en-CA" b="1"/>
              <a:t>for a particular scale</a:t>
            </a:r>
            <a:r>
              <a:rPr lang="en-CA"/>
              <a:t>, it is translated through the signal using convolution.  </a:t>
            </a:r>
          </a:p>
          <a:p>
            <a:r>
              <a:rPr lang="en-CA"/>
              <a:t>The windowing technique scales the mother wavelet by either dilating or compressing it.  </a:t>
            </a:r>
          </a:p>
          <a:p>
            <a:r>
              <a:rPr lang="en-CA"/>
              <a:t>A compressed wavelet represents high frequency.  </a:t>
            </a:r>
          </a:p>
          <a:p>
            <a:r>
              <a:rPr lang="en-CA"/>
              <a:t>A dilated wavelet represents low frequency</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8418B5-3D7C-4F08-868E-75CD9165FF1F}" type="slidenum">
              <a:rPr lang="en-US"/>
              <a:pPr/>
              <a:t>17</a:t>
            </a:fld>
            <a:endParaRPr lang="en-US"/>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CA"/>
              <a:t>The convolution of the mother wavelet and signal </a:t>
            </a:r>
            <a:r>
              <a:rPr lang="en-CA" b="1"/>
              <a:t>quantifies</a:t>
            </a:r>
            <a:r>
              <a:rPr lang="en-CA"/>
              <a:t> how well the mother wavelet correlates with the </a:t>
            </a:r>
            <a:r>
              <a:rPr lang="en-CA" b="1"/>
              <a:t>topology</a:t>
            </a:r>
            <a:r>
              <a:rPr lang="en-CA"/>
              <a:t> of the signal.  </a:t>
            </a:r>
          </a:p>
          <a:p>
            <a:r>
              <a:rPr lang="en-CA"/>
              <a:t>This correlation of the signal,  receives a value of how well the mother wavelet matches the signal.</a:t>
            </a:r>
          </a:p>
          <a:p>
            <a:r>
              <a:rPr lang="en-CA"/>
              <a:t>For the particular position in time if high correlation, the transform reports a high value</a:t>
            </a:r>
          </a:p>
          <a:p>
            <a:r>
              <a:rPr lang="en-CA"/>
              <a:t>if no correlation it reports a low value </a:t>
            </a:r>
          </a:p>
          <a:p>
            <a:r>
              <a:rPr lang="en-CA"/>
              <a:t>Record results using colour coded contour image.</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45AB4E-74DD-4858-A34D-3A331805C4CB}" type="datetimeFigureOut">
              <a:rPr lang="en-US" smtClean="0"/>
              <a:pPr/>
              <a:t>12/10/2009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2E6A-8FFB-493D-917A-3554F1E7F1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5AB4E-74DD-4858-A34D-3A331805C4CB}" type="datetimeFigureOut">
              <a:rPr lang="en-US" smtClean="0"/>
              <a:pPr/>
              <a:t>12/10/2009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72E6A-8FFB-493D-917A-3554F1E7F1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Final</a:t>
            </a:r>
            <a:r>
              <a:rPr lang="en-US" dirty="0" smtClean="0"/>
              <a:t> Report on the Change </a:t>
            </a:r>
            <a:r>
              <a:rPr lang="en-US" dirty="0" smtClean="0"/>
              <a:t>Point </a:t>
            </a:r>
            <a:r>
              <a:rPr lang="en-US" dirty="0" smtClean="0"/>
              <a:t>Problem posed by </a:t>
            </a:r>
            <a:r>
              <a:rPr lang="en-US" dirty="0" err="1" smtClean="0"/>
              <a:t>Mapleridge</a:t>
            </a:r>
            <a:r>
              <a:rPr lang="en-US" dirty="0" smtClean="0"/>
              <a:t> Capital Corporation</a:t>
            </a:r>
            <a:endParaRPr lang="en-US" dirty="0"/>
          </a:p>
        </p:txBody>
      </p:sp>
      <p:sp>
        <p:nvSpPr>
          <p:cNvPr id="3" name="Subtitle 2"/>
          <p:cNvSpPr>
            <a:spLocks noGrp="1"/>
          </p:cNvSpPr>
          <p:nvPr>
            <p:ph type="subTitle" idx="1"/>
          </p:nvPr>
        </p:nvSpPr>
        <p:spPr/>
        <p:txBody>
          <a:bodyPr/>
          <a:lstStyle/>
          <a:p>
            <a:r>
              <a:rPr lang="en-US" dirty="0" smtClean="0"/>
              <a:t>Fri</a:t>
            </a:r>
            <a:r>
              <a:rPr lang="en-US" dirty="0" smtClean="0"/>
              <a:t>day </a:t>
            </a:r>
            <a:r>
              <a:rPr lang="en-US" dirty="0" smtClean="0"/>
              <a:t>Dec </a:t>
            </a:r>
            <a:r>
              <a:rPr lang="en-US" dirty="0" smtClean="0"/>
              <a:t>11</a:t>
            </a:r>
            <a:r>
              <a:rPr lang="en-US" dirty="0" smtClean="0"/>
              <a:t> </a:t>
            </a:r>
            <a:r>
              <a:rPr lang="en-US" dirty="0" smtClean="0"/>
              <a:t>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762000" y="914400"/>
            <a:ext cx="7696200" cy="4876800"/>
          </a:xfrm>
        </p:spPr>
        <p:txBody>
          <a:bodyPr>
            <a:normAutofit lnSpcReduction="10000"/>
          </a:bodyPr>
          <a:lstStyle/>
          <a:p>
            <a:pPr>
              <a:buFont typeface="Wingdings" pitchFamily="2" charset="2"/>
              <a:buChar char="Ø"/>
            </a:pPr>
            <a:r>
              <a:rPr lang="en-US" altLang="zh-CN" sz="2000">
                <a:cs typeface="Times New Roman" pitchFamily="18" charset="0"/>
              </a:rPr>
              <a:t>The trajectory of the process often sheds light on the type of deviation from the null hypothesis such as the dating of the structural breaks.</a:t>
            </a: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cs typeface="Times New Roman" pitchFamily="18" charset="0"/>
            </a:endParaRPr>
          </a:p>
          <a:p>
            <a:pPr>
              <a:buFont typeface="Wingdings" pitchFamily="2" charset="2"/>
              <a:buChar char="Ø"/>
            </a:pPr>
            <a:endParaRPr lang="en-US" altLang="zh-CN" sz="2000"/>
          </a:p>
          <a:p>
            <a:pPr>
              <a:buFont typeface="Wingdings" pitchFamily="2" charset="2"/>
              <a:buChar char="Ø"/>
            </a:pPr>
            <a:endParaRPr lang="en-US" altLang="zh-CN" sz="2000"/>
          </a:p>
          <a:p>
            <a:pPr>
              <a:buFont typeface="Wingdings" pitchFamily="2" charset="2"/>
              <a:buChar char="Ø"/>
            </a:pPr>
            <a:endParaRPr lang="en-US" altLang="zh-CN" sz="2000"/>
          </a:p>
          <a:p>
            <a:pPr>
              <a:buFont typeface="Wingdings" pitchFamily="2" charset="2"/>
              <a:buChar char="Ø"/>
            </a:pPr>
            <a:r>
              <a:rPr lang="en-US" altLang="zh-CN" sz="2000"/>
              <a:t>OLS-based CUSUM test detects </a:t>
            </a:r>
            <a:r>
              <a:rPr lang="en-US" altLang="zh-CN" sz="2000" b="1"/>
              <a:t>September of 2008</a:t>
            </a:r>
            <a:r>
              <a:rPr lang="en-US" altLang="zh-CN" sz="2000"/>
              <a:t> as the suspicious region involving change points. (Similarly for OLS-based MOSUM)</a:t>
            </a:r>
            <a:endParaRPr lang="en-US" altLang="zh-CN" sz="2000">
              <a:cs typeface="Times New Roman" pitchFamily="18" charset="0"/>
            </a:endParaRPr>
          </a:p>
          <a:p>
            <a:pPr>
              <a:buFont typeface="Wingdings" pitchFamily="2" charset="2"/>
              <a:buChar char="Ø"/>
            </a:pPr>
            <a:endParaRPr lang="en-US" altLang="zh-CN" sz="2000"/>
          </a:p>
        </p:txBody>
      </p:sp>
      <p:sp>
        <p:nvSpPr>
          <p:cNvPr id="5125" name="Rectangle 5"/>
          <p:cNvSpPr>
            <a:spLocks noChangeArrowheads="1"/>
          </p:cNvSpPr>
          <p:nvPr/>
        </p:nvSpPr>
        <p:spPr bwMode="auto">
          <a:xfrm>
            <a:off x="2000250" y="2130425"/>
            <a:ext cx="9144000" cy="0"/>
          </a:xfrm>
          <a:prstGeom prst="rect">
            <a:avLst/>
          </a:prstGeom>
          <a:noFill/>
          <a:ln w="9525">
            <a:noFill/>
            <a:miter lim="800000"/>
            <a:headEnd/>
            <a:tailEnd/>
          </a:ln>
          <a:effectLst/>
        </p:spPr>
        <p:txBody>
          <a:bodyPr>
            <a:spAutoFit/>
          </a:bodyPr>
          <a:lstStyle/>
          <a:p>
            <a:endParaRPr lang="en-US"/>
          </a:p>
        </p:txBody>
      </p:sp>
      <p:pic>
        <p:nvPicPr>
          <p:cNvPr id="5124" name="Picture 4"/>
          <p:cNvPicPr>
            <a:picLocks noChangeAspect="1" noChangeArrowheads="1"/>
          </p:cNvPicPr>
          <p:nvPr/>
        </p:nvPicPr>
        <p:blipFill>
          <a:blip r:embed="rId2"/>
          <a:srcRect/>
          <a:stretch>
            <a:fillRect/>
          </a:stretch>
        </p:blipFill>
        <p:spPr bwMode="auto">
          <a:xfrm>
            <a:off x="1447800" y="1597025"/>
            <a:ext cx="6629400" cy="335121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zh-CN" sz="3200"/>
              <a:t>Structural Changes</a:t>
            </a:r>
            <a:r>
              <a:rPr lang="en-US" altLang="zh-CN"/>
              <a:t> </a:t>
            </a:r>
            <a:r>
              <a:rPr lang="en-US" altLang="zh-CN" sz="3200"/>
              <a:t>based on</a:t>
            </a:r>
            <a:r>
              <a:rPr lang="en-US" altLang="zh-CN"/>
              <a:t> </a:t>
            </a:r>
            <a:r>
              <a:rPr lang="en-US" altLang="zh-CN" sz="3200"/>
              <a:t>LS Regression</a:t>
            </a:r>
          </a:p>
        </p:txBody>
      </p:sp>
      <p:sp>
        <p:nvSpPr>
          <p:cNvPr id="6147" name="Rectangle 3"/>
          <p:cNvSpPr>
            <a:spLocks noGrp="1" noChangeArrowheads="1"/>
          </p:cNvSpPr>
          <p:nvPr>
            <p:ph type="body" idx="1"/>
          </p:nvPr>
        </p:nvSpPr>
        <p:spPr/>
        <p:txBody>
          <a:bodyPr/>
          <a:lstStyle/>
          <a:p>
            <a:pPr>
              <a:buFontTx/>
              <a:buNone/>
            </a:pPr>
            <a:r>
              <a:rPr lang="en-US" altLang="zh-CN" sz="2000" b="1">
                <a:cs typeface="Times New Roman" pitchFamily="18" charset="0"/>
              </a:rPr>
              <a:t>2.   Dating structural changes</a:t>
            </a:r>
            <a:endParaRPr lang="en-US" altLang="zh-CN" sz="2000">
              <a:cs typeface="Times New Roman" pitchFamily="18" charset="0"/>
            </a:endParaRPr>
          </a:p>
          <a:p>
            <a:pPr>
              <a:buFont typeface="Wingdings" pitchFamily="2" charset="2"/>
              <a:buChar char="Ø"/>
            </a:pPr>
            <a:r>
              <a:rPr lang="en-US" altLang="zh-CN" sz="2000"/>
              <a:t>Given an m-partition, the LS estimates can easily be obtained. </a:t>
            </a:r>
          </a:p>
          <a:p>
            <a:pPr>
              <a:buFont typeface="Wingdings" pitchFamily="2" charset="2"/>
              <a:buChar char="Ø"/>
            </a:pPr>
            <a:r>
              <a:rPr lang="en-US" altLang="zh-CN" sz="2000"/>
              <a:t>The problem of dating structural changes is to find the change points that minimize the objective function over all partitions. </a:t>
            </a:r>
          </a:p>
          <a:p>
            <a:pPr>
              <a:buFont typeface="Wingdings" pitchFamily="2" charset="2"/>
              <a:buChar char="Ø"/>
            </a:pPr>
            <a:r>
              <a:rPr lang="en-US" altLang="zh-CN" sz="2000"/>
              <a:t>These can be found much easier by a </a:t>
            </a:r>
            <a:r>
              <a:rPr lang="en-US" altLang="zh-CN" sz="2000" b="1"/>
              <a:t>dynamic programming</a:t>
            </a:r>
            <a:r>
              <a:rPr lang="en-US" altLang="zh-CN" sz="2000"/>
              <a:t> approach that is of order O(n</a:t>
            </a:r>
            <a:r>
              <a:rPr lang="en-US" altLang="zh-CN" sz="2000" baseline="30000"/>
              <a:t>2</a:t>
            </a:r>
            <a:r>
              <a:rPr lang="en-US" altLang="zh-CN" sz="2000"/>
              <a:t>) for any number of changes m. (Bellman's principle)</a:t>
            </a:r>
          </a:p>
          <a:p>
            <a:pPr algn="just">
              <a:buFont typeface="Wingdings" pitchFamily="2" charset="2"/>
              <a:buChar char="Ø"/>
            </a:pPr>
            <a:r>
              <a:rPr lang="en-US" altLang="zh-CN" sz="2000"/>
              <a:t>Consider two criteria here, the residual sum of squares (</a:t>
            </a:r>
            <a:r>
              <a:rPr lang="en-US" altLang="zh-CN" sz="2000" b="1"/>
              <a:t>RSS</a:t>
            </a:r>
            <a:r>
              <a:rPr lang="en-US" altLang="zh-CN" sz="2000"/>
              <a:t>) and the Bayesian information criterion (</a:t>
            </a:r>
            <a:r>
              <a:rPr lang="en-US" altLang="zh-CN" sz="2000" b="1"/>
              <a:t>BIC</a:t>
            </a:r>
            <a:r>
              <a:rPr lang="en-US" altLang="zh-CN" sz="2000"/>
              <a:t>).</a:t>
            </a:r>
          </a:p>
          <a:p>
            <a:pPr algn="just">
              <a:buFont typeface="Wingdings" pitchFamily="2" charset="2"/>
              <a:buChar char="Ø"/>
            </a:pPr>
            <a:endParaRPr lang="en-US" altLang="zh-CN" sz="2000"/>
          </a:p>
          <a:p>
            <a:endParaRPr lang="en-US" altLang="zh-CN"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endParaRPr lang="en-US" altLang="zh-CN" sz="2800"/>
          </a:p>
          <a:p>
            <a:endParaRPr lang="en-US" altLang="zh-CN" sz="2800"/>
          </a:p>
          <a:p>
            <a:endParaRPr lang="en-US" altLang="zh-CN" sz="2800"/>
          </a:p>
          <a:p>
            <a:endParaRPr lang="en-US" altLang="zh-CN" sz="2800"/>
          </a:p>
          <a:p>
            <a:endParaRPr lang="en-US" altLang="zh-CN" sz="2800"/>
          </a:p>
          <a:p>
            <a:endParaRPr lang="en-US" altLang="zh-CN" sz="2000"/>
          </a:p>
          <a:p>
            <a:pPr>
              <a:buFont typeface="Wingdings" pitchFamily="2" charset="2"/>
              <a:buChar char="Ø"/>
            </a:pPr>
            <a:r>
              <a:rPr lang="en-US" altLang="zh-CN" sz="2000" b="1"/>
              <a:t>RSS? </a:t>
            </a:r>
            <a:r>
              <a:rPr lang="en-US" altLang="zh-CN" sz="2000" b="1" i="1"/>
              <a:t>Vs.</a:t>
            </a:r>
            <a:r>
              <a:rPr lang="en-US" altLang="zh-CN" sz="2000" b="1"/>
              <a:t> BIC</a:t>
            </a:r>
            <a:r>
              <a:rPr lang="en-US" altLang="zh-CN" sz="2000"/>
              <a:t> suggests to choose </a:t>
            </a:r>
            <a:r>
              <a:rPr lang="en-US" altLang="zh-CN" sz="2000" b="1"/>
              <a:t>two </a:t>
            </a:r>
            <a:r>
              <a:rPr lang="en-US" altLang="zh-CN" sz="2000"/>
              <a:t>breakpoints. </a:t>
            </a:r>
          </a:p>
          <a:p>
            <a:pPr>
              <a:buFont typeface="Wingdings" pitchFamily="2" charset="2"/>
              <a:buChar char="Ø"/>
            </a:pPr>
            <a:r>
              <a:rPr lang="en-US" altLang="zh-CN" sz="2000"/>
              <a:t>The BIC resolves this problem by introducing a penalty term for the number of parameters in the model. </a:t>
            </a:r>
          </a:p>
        </p:txBody>
      </p:sp>
      <p:sp>
        <p:nvSpPr>
          <p:cNvPr id="7173" name="Rectangle 5"/>
          <p:cNvSpPr>
            <a:spLocks noChangeArrowheads="1"/>
          </p:cNvSpPr>
          <p:nvPr/>
        </p:nvSpPr>
        <p:spPr bwMode="auto">
          <a:xfrm>
            <a:off x="2171700" y="2182813"/>
            <a:ext cx="9144000" cy="0"/>
          </a:xfrm>
          <a:prstGeom prst="rect">
            <a:avLst/>
          </a:prstGeom>
          <a:noFill/>
          <a:ln w="9525">
            <a:noFill/>
            <a:miter lim="800000"/>
            <a:headEnd/>
            <a:tailEnd/>
          </a:ln>
          <a:effectLst/>
        </p:spPr>
        <p:txBody>
          <a:bodyPr>
            <a:spAutoFit/>
          </a:bodyPr>
          <a:lstStyle/>
          <a:p>
            <a:endParaRPr lang="en-US"/>
          </a:p>
        </p:txBody>
      </p:sp>
      <p:pic>
        <p:nvPicPr>
          <p:cNvPr id="7172" name="Picture 4"/>
          <p:cNvPicPr>
            <a:picLocks noChangeAspect="1" noChangeArrowheads="1"/>
          </p:cNvPicPr>
          <p:nvPr/>
        </p:nvPicPr>
        <p:blipFill>
          <a:blip r:embed="rId2"/>
          <a:srcRect/>
          <a:stretch>
            <a:fillRect/>
          </a:stretch>
        </p:blipFill>
        <p:spPr bwMode="auto">
          <a:xfrm>
            <a:off x="685800" y="755650"/>
            <a:ext cx="7772400" cy="4037013"/>
          </a:xfrm>
          <a:prstGeom prst="rect">
            <a:avLst/>
          </a:prstGeom>
          <a:noFill/>
        </p:spPr>
      </p:pic>
      <p:sp>
        <p:nvSpPr>
          <p:cNvPr id="7174" name="Rectangle 6"/>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a:xfrm>
            <a:off x="685800" y="1752600"/>
            <a:ext cx="7772400" cy="4114800"/>
          </a:xfrm>
        </p:spPr>
        <p:txBody>
          <a:bodyPr>
            <a:normAutofit lnSpcReduction="10000"/>
          </a:bodyPr>
          <a:lstStyle/>
          <a:p>
            <a:pPr>
              <a:lnSpc>
                <a:spcPct val="90000"/>
              </a:lnSpc>
            </a:pPr>
            <a:endParaRPr lang="en-US" altLang="zh-CN" sz="2800"/>
          </a:p>
          <a:p>
            <a:pPr>
              <a:lnSpc>
                <a:spcPct val="90000"/>
              </a:lnSpc>
            </a:pPr>
            <a:endParaRPr lang="en-US" altLang="zh-CN" sz="2800"/>
          </a:p>
          <a:p>
            <a:pPr>
              <a:lnSpc>
                <a:spcPct val="90000"/>
              </a:lnSpc>
            </a:pPr>
            <a:endParaRPr lang="en-US" altLang="zh-CN" sz="2800"/>
          </a:p>
          <a:p>
            <a:pPr>
              <a:lnSpc>
                <a:spcPct val="90000"/>
              </a:lnSpc>
            </a:pPr>
            <a:endParaRPr lang="en-US" altLang="zh-CN" sz="2800"/>
          </a:p>
          <a:p>
            <a:pPr>
              <a:lnSpc>
                <a:spcPct val="90000"/>
              </a:lnSpc>
            </a:pPr>
            <a:endParaRPr lang="en-US" altLang="zh-CN" sz="2800"/>
          </a:p>
          <a:p>
            <a:pPr>
              <a:lnSpc>
                <a:spcPct val="90000"/>
              </a:lnSpc>
              <a:buFont typeface="Wingdings" pitchFamily="2" charset="2"/>
              <a:buChar char="Ø"/>
            </a:pPr>
            <a:r>
              <a:rPr lang="en-US" altLang="zh-CN" sz="2000" b="1">
                <a:cs typeface="Times New Roman" pitchFamily="18" charset="0"/>
              </a:rPr>
              <a:t>Results: </a:t>
            </a:r>
            <a:r>
              <a:rPr lang="en-US" altLang="zh-CN" sz="2000">
                <a:cs typeface="Times New Roman" pitchFamily="18" charset="0"/>
              </a:rPr>
              <a:t>Optimal 3-segment partition with breakpoints 61 (</a:t>
            </a:r>
            <a:r>
              <a:rPr lang="en-US" altLang="zh-CN" sz="2000" b="1">
                <a:cs typeface="Times New Roman" pitchFamily="18" charset="0"/>
              </a:rPr>
              <a:t>9/25/2008</a:t>
            </a:r>
            <a:r>
              <a:rPr lang="en-US" altLang="zh-CN" sz="2000">
                <a:cs typeface="Times New Roman" pitchFamily="18" charset="0"/>
              </a:rPr>
              <a:t>) and 106 (</a:t>
            </a:r>
            <a:r>
              <a:rPr lang="en-US" altLang="zh-CN" sz="2000" b="1">
                <a:cs typeface="Times New Roman" pitchFamily="18" charset="0"/>
              </a:rPr>
              <a:t>11/28/2008</a:t>
            </a:r>
            <a:r>
              <a:rPr lang="en-US" altLang="zh-CN" sz="2000">
                <a:cs typeface="Times New Roman" pitchFamily="18" charset="0"/>
              </a:rPr>
              <a:t>).</a:t>
            </a:r>
          </a:p>
          <a:p>
            <a:pPr>
              <a:lnSpc>
                <a:spcPct val="90000"/>
              </a:lnSpc>
              <a:buFont typeface="Wingdings" pitchFamily="2" charset="2"/>
              <a:buChar char="Ø"/>
            </a:pPr>
            <a:r>
              <a:rPr lang="en-US" altLang="zh-CN" sz="2000" b="1">
                <a:cs typeface="Times New Roman" pitchFamily="18" charset="0"/>
              </a:rPr>
              <a:t>Confidence Intervals</a:t>
            </a:r>
            <a:r>
              <a:rPr lang="en-US" altLang="zh-CN" sz="2000">
                <a:cs typeface="Times New Roman" pitchFamily="18" charset="0"/>
              </a:rPr>
              <a:t> of the breakpoints</a:t>
            </a:r>
          </a:p>
          <a:p>
            <a:pPr>
              <a:lnSpc>
                <a:spcPct val="90000"/>
              </a:lnSpc>
              <a:buFont typeface="Wingdings" pitchFamily="2" charset="2"/>
              <a:buChar char="Ø"/>
            </a:pPr>
            <a:r>
              <a:rPr lang="en-US" altLang="zh-CN" sz="2000">
                <a:cs typeface="Times New Roman" pitchFamily="18" charset="0"/>
              </a:rPr>
              <a:t>2.5 % breakpoints 97.5 %</a:t>
            </a:r>
          </a:p>
          <a:p>
            <a:pPr>
              <a:lnSpc>
                <a:spcPct val="90000"/>
              </a:lnSpc>
              <a:buFontTx/>
              <a:buNone/>
            </a:pPr>
            <a:r>
              <a:rPr lang="en-US" altLang="zh-CN" sz="2000">
                <a:cs typeface="Times New Roman" pitchFamily="18" charset="0"/>
              </a:rPr>
              <a:t> 38 (8/22/2008)         61 (9/25/2008)     62 (9/26/2008)</a:t>
            </a:r>
          </a:p>
          <a:p>
            <a:pPr>
              <a:lnSpc>
                <a:spcPct val="90000"/>
              </a:lnSpc>
              <a:buFontTx/>
              <a:buNone/>
            </a:pPr>
            <a:r>
              <a:rPr lang="en-US" altLang="zh-CN" sz="2000">
                <a:cs typeface="Times New Roman" pitchFamily="18" charset="0"/>
              </a:rPr>
              <a:t>105 (11/26/2008)        106 (11/28/2008)    137 (1/14/2009)</a:t>
            </a:r>
          </a:p>
          <a:p>
            <a:pPr>
              <a:lnSpc>
                <a:spcPct val="90000"/>
              </a:lnSpc>
            </a:pPr>
            <a:endParaRPr lang="en-US" altLang="zh-CN" sz="2000"/>
          </a:p>
        </p:txBody>
      </p:sp>
      <p:sp>
        <p:nvSpPr>
          <p:cNvPr id="8197" name="Rectangle 5"/>
          <p:cNvSpPr>
            <a:spLocks noChangeArrowheads="1"/>
          </p:cNvSpPr>
          <p:nvPr/>
        </p:nvSpPr>
        <p:spPr bwMode="auto">
          <a:xfrm>
            <a:off x="1943100" y="1624013"/>
            <a:ext cx="9144000" cy="0"/>
          </a:xfrm>
          <a:prstGeom prst="rect">
            <a:avLst/>
          </a:prstGeom>
          <a:noFill/>
          <a:ln w="9525">
            <a:noFill/>
            <a:miter lim="800000"/>
            <a:headEnd/>
            <a:tailEnd/>
          </a:ln>
          <a:effectLst/>
        </p:spPr>
        <p:txBody>
          <a:bodyPr>
            <a:spAutoFit/>
          </a:bodyPr>
          <a:lstStyle/>
          <a:p>
            <a:endParaRPr lang="en-US"/>
          </a:p>
        </p:txBody>
      </p:sp>
      <p:pic>
        <p:nvPicPr>
          <p:cNvPr id="8196" name="Picture 4"/>
          <p:cNvPicPr>
            <a:picLocks noChangeAspect="1" noChangeArrowheads="1"/>
          </p:cNvPicPr>
          <p:nvPr/>
        </p:nvPicPr>
        <p:blipFill>
          <a:blip r:embed="rId2"/>
          <a:srcRect/>
          <a:stretch>
            <a:fillRect/>
          </a:stretch>
        </p:blipFill>
        <p:spPr bwMode="auto">
          <a:xfrm>
            <a:off x="914400" y="455613"/>
            <a:ext cx="7162800" cy="36893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33400" y="228600"/>
            <a:ext cx="7772400" cy="4114800"/>
          </a:xfrm>
        </p:spPr>
        <p:txBody>
          <a:bodyPr/>
          <a:lstStyle/>
          <a:p>
            <a:pPr>
              <a:buFontTx/>
              <a:buNone/>
            </a:pPr>
            <a:r>
              <a:rPr lang="en-US" altLang="zh-CN" sz="2800" b="1">
                <a:latin typeface="Arial Unicode MS" pitchFamily="34" charset="-128"/>
                <a:cs typeface="Times New Roman" pitchFamily="18" charset="0"/>
              </a:rPr>
              <a:t>3.</a:t>
            </a:r>
            <a:r>
              <a:rPr lang="en-US" altLang="zh-CN" sz="2000" b="1">
                <a:cs typeface="Times New Roman" pitchFamily="18" charset="0"/>
              </a:rPr>
              <a:t>Online Monitoring structural changes</a:t>
            </a:r>
            <a:endParaRPr lang="en-US" altLang="zh-CN" sz="2000">
              <a:cs typeface="Times New Roman" pitchFamily="18" charset="0"/>
            </a:endParaRPr>
          </a:p>
          <a:p>
            <a:pPr>
              <a:buFont typeface="Wingdings" pitchFamily="2" charset="2"/>
              <a:buChar char="Ø"/>
            </a:pPr>
            <a:r>
              <a:rPr lang="en-US" altLang="zh-CN" sz="2000"/>
              <a:t>Given a stable model established for a period of observations, it is natural to ask whether this model remains stable for future incoming observations sequentially. </a:t>
            </a:r>
          </a:p>
          <a:p>
            <a:pPr>
              <a:buFont typeface="Wingdings" pitchFamily="2" charset="2"/>
              <a:buChar char="Ø"/>
            </a:pPr>
            <a:r>
              <a:rPr lang="en-US" altLang="zh-CN" sz="2000"/>
              <a:t>The empirical fluctuation process is simple continued in the monitoring period by computing the empirical estimating functions for each new observation (using the parameter estimates from the stable history period) and updating the cumulative sum process. </a:t>
            </a:r>
          </a:p>
          <a:p>
            <a:pPr>
              <a:buFont typeface="Wingdings" pitchFamily="2" charset="2"/>
              <a:buChar char="Ø"/>
            </a:pPr>
            <a:r>
              <a:rPr lang="en-US" altLang="zh-CN" sz="2000"/>
              <a:t>This is still governed by a Functional CLT from which stable boundaries can be computed that are crossed with only a given probability under the null hypothesis. </a:t>
            </a:r>
          </a:p>
        </p:txBody>
      </p:sp>
      <p:pic>
        <p:nvPicPr>
          <p:cNvPr id="9221" name="Picture 5"/>
          <p:cNvPicPr>
            <a:picLocks noChangeAspect="1" noChangeArrowheads="1"/>
          </p:cNvPicPr>
          <p:nvPr/>
        </p:nvPicPr>
        <p:blipFill>
          <a:blip r:embed="rId2"/>
          <a:srcRect/>
          <a:stretch>
            <a:fillRect/>
          </a:stretch>
        </p:blipFill>
        <p:spPr bwMode="auto">
          <a:xfrm>
            <a:off x="762000" y="3922713"/>
            <a:ext cx="7162800" cy="293528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Wavelets</a:t>
            </a:r>
            <a:endParaRPr lang="en-CA"/>
          </a:p>
        </p:txBody>
      </p:sp>
      <p:sp>
        <p:nvSpPr>
          <p:cNvPr id="3075" name="Rectangle 3"/>
          <p:cNvSpPr>
            <a:spLocks noGrp="1" noChangeArrowheads="1"/>
          </p:cNvSpPr>
          <p:nvPr>
            <p:ph type="body" idx="1"/>
          </p:nvPr>
        </p:nvSpPr>
        <p:spPr/>
        <p:txBody>
          <a:bodyPr/>
          <a:lstStyle/>
          <a:p>
            <a:r>
              <a:rPr lang="en-US"/>
              <a:t>Mother Wavelet</a:t>
            </a:r>
          </a:p>
          <a:p>
            <a:endParaRPr lang="en-CA"/>
          </a:p>
        </p:txBody>
      </p:sp>
      <p:sp>
        <p:nvSpPr>
          <p:cNvPr id="3076" name="Rectangle 4"/>
          <p:cNvSpPr>
            <a:spLocks noChangeArrowheads="1"/>
          </p:cNvSpPr>
          <p:nvPr/>
        </p:nvSpPr>
        <p:spPr bwMode="auto">
          <a:xfrm>
            <a:off x="3886200" y="2781300"/>
            <a:ext cx="9144000" cy="0"/>
          </a:xfrm>
          <a:prstGeom prst="rect">
            <a:avLst/>
          </a:prstGeom>
          <a:noFill/>
          <a:ln w="9525">
            <a:noFill/>
            <a:miter lim="800000"/>
            <a:headEnd/>
            <a:tailEnd/>
          </a:ln>
          <a:effectLst/>
        </p:spPr>
        <p:txBody>
          <a:bodyPr>
            <a:spAutoFit/>
          </a:bodyPr>
          <a:lstStyle/>
          <a:p>
            <a:endParaRPr lang="en-US"/>
          </a:p>
        </p:txBody>
      </p:sp>
      <p:sp>
        <p:nvSpPr>
          <p:cNvPr id="3077" name="Rectangle 5"/>
          <p:cNvSpPr>
            <a:spLocks noChangeArrowheads="1"/>
          </p:cNvSpPr>
          <p:nvPr/>
        </p:nvSpPr>
        <p:spPr bwMode="auto">
          <a:xfrm>
            <a:off x="3886200" y="2781300"/>
            <a:ext cx="9144000" cy="0"/>
          </a:xfrm>
          <a:prstGeom prst="rect">
            <a:avLst/>
          </a:prstGeom>
          <a:noFill/>
          <a:ln w="9525">
            <a:noFill/>
            <a:miter lim="800000"/>
            <a:headEnd/>
            <a:tailEnd/>
          </a:ln>
          <a:effectLst/>
        </p:spPr>
        <p:txBody>
          <a:bodyPr>
            <a:spAutoFit/>
          </a:bodyPr>
          <a:lstStyle/>
          <a:p>
            <a:endParaRPr lang="en-US"/>
          </a:p>
        </p:txBody>
      </p:sp>
      <p:pic>
        <p:nvPicPr>
          <p:cNvPr id="3078" name="Picture 6"/>
          <p:cNvPicPr>
            <a:picLocks noChangeAspect="1" noChangeArrowheads="1"/>
          </p:cNvPicPr>
          <p:nvPr/>
        </p:nvPicPr>
        <p:blipFill>
          <a:blip r:embed="rId3"/>
          <a:srcRect/>
          <a:stretch>
            <a:fillRect/>
          </a:stretch>
        </p:blipFill>
        <p:spPr bwMode="auto">
          <a:xfrm>
            <a:off x="1752600" y="2697163"/>
            <a:ext cx="1905000" cy="1798637"/>
          </a:xfrm>
          <a:prstGeom prst="rect">
            <a:avLst/>
          </a:prstGeom>
          <a:noFill/>
        </p:spPr>
      </p:pic>
      <p:sp>
        <p:nvSpPr>
          <p:cNvPr id="3079" name="Rectangle 7"/>
          <p:cNvSpPr>
            <a:spLocks noChangeArrowheads="1"/>
          </p:cNvSpPr>
          <p:nvPr/>
        </p:nvSpPr>
        <p:spPr bwMode="auto">
          <a:xfrm>
            <a:off x="3600450" y="2814638"/>
            <a:ext cx="9144000" cy="0"/>
          </a:xfrm>
          <a:prstGeom prst="rect">
            <a:avLst/>
          </a:prstGeom>
          <a:noFill/>
          <a:ln w="9525">
            <a:noFill/>
            <a:miter lim="800000"/>
            <a:headEnd/>
            <a:tailEnd/>
          </a:ln>
          <a:effectLst/>
        </p:spPr>
        <p:txBody>
          <a:bodyPr>
            <a:spAutoFit/>
          </a:bodyPr>
          <a:lstStyle/>
          <a:p>
            <a:endParaRPr lang="en-US"/>
          </a:p>
        </p:txBody>
      </p:sp>
      <p:pic>
        <p:nvPicPr>
          <p:cNvPr id="3080" name="Picture 8"/>
          <p:cNvPicPr>
            <a:picLocks noChangeAspect="1" noChangeArrowheads="1"/>
          </p:cNvPicPr>
          <p:nvPr/>
        </p:nvPicPr>
        <p:blipFill>
          <a:blip r:embed="rId4"/>
          <a:srcRect/>
          <a:stretch>
            <a:fillRect/>
          </a:stretch>
        </p:blipFill>
        <p:spPr bwMode="auto">
          <a:xfrm>
            <a:off x="4876800" y="2667000"/>
            <a:ext cx="2438400" cy="1541463"/>
          </a:xfrm>
          <a:prstGeom prst="rect">
            <a:avLst/>
          </a:prstGeom>
          <a:noFill/>
        </p:spPr>
      </p:pic>
      <p:sp>
        <p:nvSpPr>
          <p:cNvPr id="3081" name="Rectangle 9"/>
          <p:cNvSpPr>
            <a:spLocks noChangeArrowheads="1"/>
          </p:cNvSpPr>
          <p:nvPr/>
        </p:nvSpPr>
        <p:spPr bwMode="auto">
          <a:xfrm>
            <a:off x="3457575" y="3014663"/>
            <a:ext cx="9144000" cy="0"/>
          </a:xfrm>
          <a:prstGeom prst="rect">
            <a:avLst/>
          </a:prstGeom>
          <a:noFill/>
          <a:ln w="9525">
            <a:noFill/>
            <a:miter lim="800000"/>
            <a:headEnd/>
            <a:tailEnd/>
          </a:ln>
          <a:effectLst/>
        </p:spPr>
        <p:txBody>
          <a:bodyPr>
            <a:spAutoFit/>
          </a:bodyPr>
          <a:lstStyle/>
          <a:p>
            <a:endParaRPr lang="en-US"/>
          </a:p>
        </p:txBody>
      </p:sp>
      <p:pic>
        <p:nvPicPr>
          <p:cNvPr id="3082" name="Picture 10"/>
          <p:cNvPicPr>
            <a:picLocks noChangeAspect="1" noChangeArrowheads="1"/>
          </p:cNvPicPr>
          <p:nvPr/>
        </p:nvPicPr>
        <p:blipFill>
          <a:blip r:embed="rId5"/>
          <a:srcRect/>
          <a:stretch>
            <a:fillRect/>
          </a:stretch>
        </p:blipFill>
        <p:spPr bwMode="auto">
          <a:xfrm>
            <a:off x="1143000" y="4572000"/>
            <a:ext cx="3276600" cy="1219200"/>
          </a:xfrm>
          <a:prstGeom prst="rect">
            <a:avLst/>
          </a:prstGeom>
          <a:noFill/>
        </p:spPr>
      </p:pic>
      <p:sp>
        <p:nvSpPr>
          <p:cNvPr id="3083" name="Rectangle 11"/>
          <p:cNvSpPr>
            <a:spLocks noChangeArrowheads="1"/>
          </p:cNvSpPr>
          <p:nvPr/>
        </p:nvSpPr>
        <p:spPr bwMode="auto">
          <a:xfrm>
            <a:off x="3486150" y="2986088"/>
            <a:ext cx="9144000" cy="0"/>
          </a:xfrm>
          <a:prstGeom prst="rect">
            <a:avLst/>
          </a:prstGeom>
          <a:noFill/>
          <a:ln w="9525">
            <a:noFill/>
            <a:miter lim="800000"/>
            <a:headEnd/>
            <a:tailEnd/>
          </a:ln>
          <a:effectLst/>
        </p:spPr>
        <p:txBody>
          <a:bodyPr>
            <a:spAutoFit/>
          </a:bodyPr>
          <a:lstStyle/>
          <a:p>
            <a:endParaRPr lang="en-US"/>
          </a:p>
        </p:txBody>
      </p:sp>
      <p:pic>
        <p:nvPicPr>
          <p:cNvPr id="3084" name="Picture 12"/>
          <p:cNvPicPr>
            <a:picLocks noChangeAspect="1" noChangeArrowheads="1"/>
          </p:cNvPicPr>
          <p:nvPr/>
        </p:nvPicPr>
        <p:blipFill>
          <a:blip r:embed="rId6"/>
          <a:srcRect/>
          <a:stretch>
            <a:fillRect/>
          </a:stretch>
        </p:blipFill>
        <p:spPr bwMode="auto">
          <a:xfrm>
            <a:off x="4800600" y="4546600"/>
            <a:ext cx="3352800" cy="13684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Wavelets</a:t>
            </a:r>
            <a:endParaRPr lang="en-CA"/>
          </a:p>
        </p:txBody>
      </p:sp>
      <p:sp>
        <p:nvSpPr>
          <p:cNvPr id="4099" name="Rectangle 3"/>
          <p:cNvSpPr>
            <a:spLocks noGrp="1" noChangeArrowheads="1"/>
          </p:cNvSpPr>
          <p:nvPr>
            <p:ph type="body" idx="1"/>
          </p:nvPr>
        </p:nvSpPr>
        <p:spPr/>
        <p:txBody>
          <a:bodyPr/>
          <a:lstStyle/>
          <a:p>
            <a:pPr>
              <a:buNone/>
            </a:pPr>
            <a:endParaRPr lang="en-US" dirty="0" smtClean="0"/>
          </a:p>
          <a:p>
            <a:pPr>
              <a:buNone/>
            </a:pPr>
            <a:endParaRPr lang="en-US" dirty="0"/>
          </a:p>
        </p:txBody>
      </p:sp>
      <p:sp>
        <p:nvSpPr>
          <p:cNvPr id="4100" name="Rectangle 4"/>
          <p:cNvSpPr>
            <a:spLocks noChangeArrowheads="1"/>
          </p:cNvSpPr>
          <p:nvPr/>
        </p:nvSpPr>
        <p:spPr bwMode="auto">
          <a:xfrm>
            <a:off x="3257550" y="3086100"/>
            <a:ext cx="9144000" cy="0"/>
          </a:xfrm>
          <a:prstGeom prst="rect">
            <a:avLst/>
          </a:prstGeom>
          <a:noFill/>
          <a:ln w="9525">
            <a:noFill/>
            <a:miter lim="800000"/>
            <a:headEnd/>
            <a:tailEnd/>
          </a:ln>
          <a:effectLst/>
        </p:spPr>
        <p:txBody>
          <a:bodyPr>
            <a:spAutoFit/>
          </a:bodyPr>
          <a:lstStyle/>
          <a:p>
            <a:endParaRPr lang="en-US"/>
          </a:p>
        </p:txBody>
      </p:sp>
      <p:pic>
        <p:nvPicPr>
          <p:cNvPr id="4101" name="Picture 5"/>
          <p:cNvPicPr>
            <a:picLocks noChangeAspect="1" noChangeArrowheads="1"/>
          </p:cNvPicPr>
          <p:nvPr/>
        </p:nvPicPr>
        <p:blipFill>
          <a:blip r:embed="rId3"/>
          <a:srcRect l="25000" t="37604" r="27083" b="47939"/>
          <a:stretch>
            <a:fillRect/>
          </a:stretch>
        </p:blipFill>
        <p:spPr bwMode="auto">
          <a:xfrm>
            <a:off x="2209800" y="1752600"/>
            <a:ext cx="4419600" cy="1066800"/>
          </a:xfrm>
          <a:prstGeom prst="rect">
            <a:avLst/>
          </a:prstGeom>
          <a:noFill/>
        </p:spPr>
      </p:pic>
      <p:sp>
        <p:nvSpPr>
          <p:cNvPr id="4102" name="Rectangle 6"/>
          <p:cNvSpPr>
            <a:spLocks noChangeArrowheads="1"/>
          </p:cNvSpPr>
          <p:nvPr/>
        </p:nvSpPr>
        <p:spPr bwMode="auto">
          <a:xfrm>
            <a:off x="3195638" y="2914650"/>
            <a:ext cx="9144000" cy="0"/>
          </a:xfrm>
          <a:prstGeom prst="rect">
            <a:avLst/>
          </a:prstGeom>
          <a:noFill/>
          <a:ln w="9525">
            <a:noFill/>
            <a:miter lim="800000"/>
            <a:headEnd/>
            <a:tailEnd/>
          </a:ln>
          <a:effectLst/>
        </p:spPr>
        <p:txBody>
          <a:bodyPr>
            <a:spAutoFit/>
          </a:bodyPr>
          <a:lstStyle/>
          <a:p>
            <a:endParaRPr lang="en-US"/>
          </a:p>
        </p:txBody>
      </p:sp>
      <p:pic>
        <p:nvPicPr>
          <p:cNvPr id="4103" name="Picture 7"/>
          <p:cNvPicPr>
            <a:picLocks noChangeAspect="1" noChangeArrowheads="1"/>
          </p:cNvPicPr>
          <p:nvPr/>
        </p:nvPicPr>
        <p:blipFill>
          <a:blip r:embed="rId3"/>
          <a:srcRect l="24942" t="57266" r="25000" b="19305"/>
          <a:stretch>
            <a:fillRect/>
          </a:stretch>
        </p:blipFill>
        <p:spPr bwMode="auto">
          <a:xfrm>
            <a:off x="2286000" y="4343400"/>
            <a:ext cx="4724400" cy="1765300"/>
          </a:xfrm>
          <a:prstGeom prst="rect">
            <a:avLst/>
          </a:prstGeom>
          <a:noFill/>
        </p:spPr>
      </p:pic>
      <p:pic>
        <p:nvPicPr>
          <p:cNvPr id="4105" name="Picture 9"/>
          <p:cNvPicPr>
            <a:picLocks noChangeAspect="1" noChangeArrowheads="1"/>
          </p:cNvPicPr>
          <p:nvPr/>
        </p:nvPicPr>
        <p:blipFill>
          <a:blip r:embed="rId4"/>
          <a:srcRect/>
          <a:stretch>
            <a:fillRect/>
          </a:stretch>
        </p:blipFill>
        <p:spPr bwMode="auto">
          <a:xfrm>
            <a:off x="1633538" y="3048000"/>
            <a:ext cx="5910262" cy="10001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Wavelet</a:t>
            </a:r>
            <a:endParaRPr lang="en-CA"/>
          </a:p>
        </p:txBody>
      </p:sp>
      <p:sp>
        <p:nvSpPr>
          <p:cNvPr id="5123" name="Rectangle 3"/>
          <p:cNvSpPr>
            <a:spLocks noGrp="1" noChangeArrowheads="1"/>
          </p:cNvSpPr>
          <p:nvPr>
            <p:ph type="body" idx="1"/>
          </p:nvPr>
        </p:nvSpPr>
        <p:spPr/>
        <p:txBody>
          <a:bodyPr/>
          <a:lstStyle/>
          <a:p>
            <a:pPr>
              <a:buNone/>
            </a:pPr>
            <a:endParaRPr lang="en-US" dirty="0" smtClean="0"/>
          </a:p>
          <a:p>
            <a:pPr>
              <a:buNone/>
            </a:pPr>
            <a:endParaRPr lang="en-US" dirty="0"/>
          </a:p>
        </p:txBody>
      </p:sp>
      <p:sp>
        <p:nvSpPr>
          <p:cNvPr id="5124" name="Rectangle 4"/>
          <p:cNvSpPr>
            <a:spLocks noChangeArrowheads="1"/>
          </p:cNvSpPr>
          <p:nvPr/>
        </p:nvSpPr>
        <p:spPr bwMode="auto">
          <a:xfrm>
            <a:off x="3314700" y="1914525"/>
            <a:ext cx="9144000" cy="0"/>
          </a:xfrm>
          <a:prstGeom prst="rect">
            <a:avLst/>
          </a:prstGeom>
          <a:noFill/>
          <a:ln w="9525">
            <a:noFill/>
            <a:miter lim="800000"/>
            <a:headEnd/>
            <a:tailEnd/>
          </a:ln>
          <a:effectLst/>
        </p:spPr>
        <p:txBody>
          <a:bodyPr>
            <a:spAutoFit/>
          </a:bodyPr>
          <a:lstStyle/>
          <a:p>
            <a:endParaRPr lang="en-US"/>
          </a:p>
        </p:txBody>
      </p:sp>
      <p:pic>
        <p:nvPicPr>
          <p:cNvPr id="5125" name="Picture 5"/>
          <p:cNvPicPr>
            <a:picLocks noChangeAspect="1" noChangeArrowheads="1"/>
          </p:cNvPicPr>
          <p:nvPr/>
        </p:nvPicPr>
        <p:blipFill>
          <a:blip r:embed="rId3"/>
          <a:srcRect l="27083" t="24728" r="27083" b="6291"/>
          <a:stretch>
            <a:fillRect/>
          </a:stretch>
        </p:blipFill>
        <p:spPr bwMode="auto">
          <a:xfrm>
            <a:off x="2552700" y="1752600"/>
            <a:ext cx="3795713" cy="457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Results – Data: sp500</a:t>
            </a:r>
          </a:p>
        </p:txBody>
      </p:sp>
      <p:sp>
        <p:nvSpPr>
          <p:cNvPr id="13315" name="Rectangle 3"/>
          <p:cNvSpPr>
            <a:spLocks noGrp="1" noChangeArrowheads="1"/>
          </p:cNvSpPr>
          <p:nvPr>
            <p:ph type="body" idx="1"/>
          </p:nvPr>
        </p:nvSpPr>
        <p:spPr/>
        <p:txBody>
          <a:bodyPr/>
          <a:lstStyle/>
          <a:p>
            <a:endParaRPr lang="en-US" dirty="0" smtClean="0"/>
          </a:p>
          <a:p>
            <a:endParaRPr lang="en-US" dirty="0"/>
          </a:p>
        </p:txBody>
      </p:sp>
      <p:pic>
        <p:nvPicPr>
          <p:cNvPr id="13316" name="Picture 4"/>
          <p:cNvPicPr>
            <a:picLocks noChangeAspect="1" noChangeArrowheads="1"/>
          </p:cNvPicPr>
          <p:nvPr/>
        </p:nvPicPr>
        <p:blipFill>
          <a:blip r:embed="rId2"/>
          <a:srcRect l="9525" t="4147" r="8830" b="4771"/>
          <a:stretch>
            <a:fillRect/>
          </a:stretch>
        </p:blipFill>
        <p:spPr bwMode="auto">
          <a:xfrm>
            <a:off x="685800" y="1447800"/>
            <a:ext cx="7848600" cy="4776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Results – Data: sp500</a:t>
            </a:r>
          </a:p>
        </p:txBody>
      </p:sp>
      <p:sp>
        <p:nvSpPr>
          <p:cNvPr id="14339" name="Rectangle 3"/>
          <p:cNvSpPr>
            <a:spLocks noGrp="1" noChangeArrowheads="1"/>
          </p:cNvSpPr>
          <p:nvPr>
            <p:ph type="body" idx="1"/>
          </p:nvPr>
        </p:nvSpPr>
        <p:spPr/>
        <p:txBody>
          <a:bodyPr/>
          <a:lstStyle/>
          <a:p>
            <a:pPr>
              <a:buNone/>
            </a:pPr>
            <a:endParaRPr lang="en-US" dirty="0" smtClean="0"/>
          </a:p>
          <a:p>
            <a:pPr>
              <a:buNone/>
            </a:pPr>
            <a:endParaRPr lang="en-US" dirty="0"/>
          </a:p>
        </p:txBody>
      </p:sp>
      <p:pic>
        <p:nvPicPr>
          <p:cNvPr id="14340" name="Picture 4"/>
          <p:cNvPicPr>
            <a:picLocks noChangeAspect="1" noChangeArrowheads="1"/>
          </p:cNvPicPr>
          <p:nvPr/>
        </p:nvPicPr>
        <p:blipFill>
          <a:blip r:embed="rId2"/>
          <a:srcRect l="8064" r="6451" b="4716"/>
          <a:stretch>
            <a:fillRect/>
          </a:stretch>
        </p:blipFill>
        <p:spPr bwMode="auto">
          <a:xfrm>
            <a:off x="1828800" y="1585913"/>
            <a:ext cx="5410200" cy="4510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members</a:t>
            </a:r>
            <a:endParaRPr lang="en-US" dirty="0"/>
          </a:p>
        </p:txBody>
      </p:sp>
      <p:sp>
        <p:nvSpPr>
          <p:cNvPr id="3" name="Content Placeholder 2"/>
          <p:cNvSpPr>
            <a:spLocks noGrp="1"/>
          </p:cNvSpPr>
          <p:nvPr>
            <p:ph idx="1"/>
          </p:nvPr>
        </p:nvSpPr>
        <p:spPr/>
        <p:txBody>
          <a:bodyPr/>
          <a:lstStyle/>
          <a:p>
            <a:r>
              <a:rPr lang="en-US" b="1" dirty="0" smtClean="0"/>
              <a:t>Students/</a:t>
            </a:r>
            <a:r>
              <a:rPr lang="en-US" b="1" dirty="0" err="1" smtClean="0"/>
              <a:t>Postdocs</a:t>
            </a:r>
            <a:r>
              <a:rPr lang="en-US" b="1" dirty="0" smtClean="0"/>
              <a:t>:</a:t>
            </a:r>
            <a:r>
              <a:rPr lang="en-US" dirty="0" smtClean="0"/>
              <a:t>   Bobby   </a:t>
            </a:r>
            <a:r>
              <a:rPr lang="en-US" dirty="0" err="1" smtClean="0"/>
              <a:t>Pourziaei</a:t>
            </a:r>
            <a:r>
              <a:rPr lang="en-US" dirty="0" smtClean="0"/>
              <a:t>  (York),  </a:t>
            </a:r>
            <a:r>
              <a:rPr lang="en-US" dirty="0" err="1" smtClean="0"/>
              <a:t>Lifeng</a:t>
            </a:r>
            <a:r>
              <a:rPr lang="en-US" dirty="0" smtClean="0"/>
              <a:t>  Chen (York)  Jing (Crystal) Zhao (CUHK)</a:t>
            </a:r>
          </a:p>
          <a:p>
            <a:r>
              <a:rPr lang="en-US" b="1" dirty="0" smtClean="0"/>
              <a:t>Industrial Delegates:</a:t>
            </a:r>
            <a:r>
              <a:rPr lang="en-US" dirty="0" smtClean="0"/>
              <a:t>   </a:t>
            </a:r>
            <a:r>
              <a:rPr lang="en-US" dirty="0" err="1" smtClean="0"/>
              <a:t>Yunchuan</a:t>
            </a:r>
            <a:r>
              <a:rPr lang="en-US" dirty="0" smtClean="0"/>
              <a:t> </a:t>
            </a:r>
            <a:r>
              <a:rPr lang="en-US" dirty="0" err="1" smtClean="0"/>
              <a:t>Gao</a:t>
            </a:r>
            <a:r>
              <a:rPr lang="en-US" dirty="0" smtClean="0"/>
              <a:t> &amp; Randal Selkirk  (</a:t>
            </a:r>
            <a:r>
              <a:rPr lang="en-US" dirty="0" err="1" smtClean="0"/>
              <a:t>Mapleridge</a:t>
            </a:r>
            <a:r>
              <a:rPr lang="en-US" dirty="0" smtClean="0"/>
              <a:t> Capital)</a:t>
            </a:r>
          </a:p>
          <a:p>
            <a:r>
              <a:rPr lang="en-US" b="1" dirty="0" smtClean="0"/>
              <a:t>Faculty Advisors:</a:t>
            </a:r>
            <a:r>
              <a:rPr lang="en-US" dirty="0" smtClean="0"/>
              <a:t>  Matt Davison (Western), Sebastian </a:t>
            </a:r>
            <a:r>
              <a:rPr lang="en-US" dirty="0" err="1" smtClean="0"/>
              <a:t>Jaimungal</a:t>
            </a:r>
            <a:r>
              <a:rPr lang="en-US" dirty="0" smtClean="0"/>
              <a:t> (Toronto),  Lu </a:t>
            </a:r>
            <a:r>
              <a:rPr lang="en-US" dirty="0" err="1" smtClean="0"/>
              <a:t>Liqiang</a:t>
            </a:r>
            <a:r>
              <a:rPr lang="en-US" dirty="0" smtClean="0"/>
              <a:t>  (</a:t>
            </a:r>
            <a:r>
              <a:rPr lang="en-US" dirty="0" err="1" smtClean="0"/>
              <a:t>Fudan</a:t>
            </a:r>
            <a:r>
              <a:rPr lang="en-US" dirty="0" smtClean="0"/>
              <a:t>)  </a:t>
            </a:r>
            <a:r>
              <a:rPr lang="en-US" dirty="0" err="1" smtClean="0"/>
              <a:t>Huaxiong</a:t>
            </a:r>
            <a:r>
              <a:rPr lang="en-US" dirty="0" smtClean="0"/>
              <a:t> Huang (York)</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Results – Data: sp500</a:t>
            </a:r>
          </a:p>
        </p:txBody>
      </p:sp>
      <p:sp>
        <p:nvSpPr>
          <p:cNvPr id="12291" name="Rectangle 3"/>
          <p:cNvSpPr>
            <a:spLocks noGrp="1" noChangeArrowheads="1"/>
          </p:cNvSpPr>
          <p:nvPr>
            <p:ph type="body" idx="1"/>
          </p:nvPr>
        </p:nvSpPr>
        <p:spPr/>
        <p:txBody>
          <a:bodyPr/>
          <a:lstStyle/>
          <a:p>
            <a:endParaRPr lang="en-US"/>
          </a:p>
        </p:txBody>
      </p:sp>
      <p:pic>
        <p:nvPicPr>
          <p:cNvPr id="12292" name="Picture 4"/>
          <p:cNvPicPr>
            <a:picLocks noChangeAspect="1" noChangeArrowheads="1"/>
          </p:cNvPicPr>
          <p:nvPr/>
        </p:nvPicPr>
        <p:blipFill>
          <a:blip r:embed="rId2"/>
          <a:srcRect l="9525" t="4147" r="7410" b="4771"/>
          <a:stretch>
            <a:fillRect/>
          </a:stretch>
        </p:blipFill>
        <p:spPr bwMode="auto">
          <a:xfrm>
            <a:off x="609600" y="1600200"/>
            <a:ext cx="7696200" cy="460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Results – Data: es1</a:t>
            </a:r>
          </a:p>
        </p:txBody>
      </p:sp>
      <p:sp>
        <p:nvSpPr>
          <p:cNvPr id="15363" name="Rectangle 3"/>
          <p:cNvSpPr>
            <a:spLocks noGrp="1" noChangeArrowheads="1"/>
          </p:cNvSpPr>
          <p:nvPr>
            <p:ph type="body" idx="1"/>
          </p:nvPr>
        </p:nvSpPr>
        <p:spPr/>
        <p:txBody>
          <a:bodyPr/>
          <a:lstStyle/>
          <a:p>
            <a:pPr>
              <a:buNone/>
            </a:pPr>
            <a:endParaRPr lang="en-US" dirty="0" smtClean="0"/>
          </a:p>
          <a:p>
            <a:pPr>
              <a:buNone/>
            </a:pPr>
            <a:endParaRPr lang="en-US" dirty="0"/>
          </a:p>
        </p:txBody>
      </p:sp>
      <p:pic>
        <p:nvPicPr>
          <p:cNvPr id="15364" name="Picture 4"/>
          <p:cNvPicPr>
            <a:picLocks noChangeAspect="1" noChangeArrowheads="1"/>
          </p:cNvPicPr>
          <p:nvPr/>
        </p:nvPicPr>
        <p:blipFill>
          <a:blip r:embed="rId2"/>
          <a:srcRect l="4839" t="4716" r="6451" b="4716"/>
          <a:stretch>
            <a:fillRect/>
          </a:stretch>
        </p:blipFill>
        <p:spPr bwMode="auto">
          <a:xfrm>
            <a:off x="1524000" y="1557338"/>
            <a:ext cx="5943600" cy="45386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Results – Data: es1</a:t>
            </a:r>
          </a:p>
        </p:txBody>
      </p:sp>
      <p:sp>
        <p:nvSpPr>
          <p:cNvPr id="16387" name="Rectangle 3"/>
          <p:cNvSpPr>
            <a:spLocks noGrp="1" noChangeArrowheads="1"/>
          </p:cNvSpPr>
          <p:nvPr>
            <p:ph type="body" idx="1"/>
          </p:nvPr>
        </p:nvSpPr>
        <p:spPr/>
        <p:txBody>
          <a:bodyPr/>
          <a:lstStyle/>
          <a:p>
            <a:pPr>
              <a:buNone/>
            </a:pPr>
            <a:endParaRPr lang="en-US" dirty="0" smtClean="0"/>
          </a:p>
          <a:p>
            <a:pPr>
              <a:buNone/>
            </a:pPr>
            <a:endParaRPr lang="en-US" dirty="0"/>
          </a:p>
        </p:txBody>
      </p:sp>
      <p:pic>
        <p:nvPicPr>
          <p:cNvPr id="16388" name="Picture 4"/>
          <p:cNvPicPr>
            <a:picLocks noChangeAspect="1" noChangeArrowheads="1"/>
          </p:cNvPicPr>
          <p:nvPr/>
        </p:nvPicPr>
        <p:blipFill>
          <a:blip r:embed="rId2"/>
          <a:srcRect l="9863" t="3001" r="8038" b="6003"/>
          <a:stretch>
            <a:fillRect/>
          </a:stretch>
        </p:blipFill>
        <p:spPr bwMode="auto">
          <a:xfrm>
            <a:off x="1219200" y="1600200"/>
            <a:ext cx="6858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Results – Data: es1</a:t>
            </a:r>
          </a:p>
        </p:txBody>
      </p:sp>
      <p:sp>
        <p:nvSpPr>
          <p:cNvPr id="17411" name="Rectangle 3"/>
          <p:cNvSpPr>
            <a:spLocks noGrp="1" noChangeArrowheads="1"/>
          </p:cNvSpPr>
          <p:nvPr>
            <p:ph type="body" idx="1"/>
          </p:nvPr>
        </p:nvSpPr>
        <p:spPr/>
        <p:txBody>
          <a:bodyPr/>
          <a:lstStyle/>
          <a:p>
            <a:endParaRPr lang="en-US" dirty="0" smtClean="0"/>
          </a:p>
          <a:p>
            <a:endParaRPr lang="en-US" dirty="0"/>
          </a:p>
        </p:txBody>
      </p:sp>
      <p:pic>
        <p:nvPicPr>
          <p:cNvPr id="17412" name="Picture 4"/>
          <p:cNvPicPr>
            <a:picLocks noChangeAspect="1" noChangeArrowheads="1"/>
          </p:cNvPicPr>
          <p:nvPr/>
        </p:nvPicPr>
        <p:blipFill>
          <a:blip r:embed="rId2"/>
          <a:srcRect l="9525" t="4472" r="7410" b="5746"/>
          <a:stretch>
            <a:fillRect/>
          </a:stretch>
        </p:blipFill>
        <p:spPr bwMode="auto">
          <a:xfrm>
            <a:off x="685800" y="1524000"/>
            <a:ext cx="7924800" cy="467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Wavelets against Synthetic Data</a:t>
            </a:r>
            <a:endParaRPr lang="en-US" dirty="0"/>
          </a:p>
        </p:txBody>
      </p:sp>
      <p:sp>
        <p:nvSpPr>
          <p:cNvPr id="3" name="Content Placeholder 2"/>
          <p:cNvSpPr>
            <a:spLocks noGrp="1"/>
          </p:cNvSpPr>
          <p:nvPr>
            <p:ph idx="1"/>
          </p:nvPr>
        </p:nvSpPr>
        <p:spPr/>
        <p:txBody>
          <a:bodyPr/>
          <a:lstStyle/>
          <a:p>
            <a:r>
              <a:rPr lang="en-US" dirty="0" smtClean="0"/>
              <a:t>Create 2500 entry dataset (Bob </a:t>
            </a:r>
            <a:r>
              <a:rPr lang="en-US" dirty="0" err="1" smtClean="0"/>
              <a:t>byData</a:t>
            </a:r>
            <a:r>
              <a:rPr lang="en-US" dirty="0" smtClean="0"/>
              <a:t>) with change point every 500 ticks</a:t>
            </a:r>
          </a:p>
          <a:p>
            <a:r>
              <a:rPr lang="en-US" dirty="0" smtClean="0"/>
              <a:t>First 2000 normal with changing mean and variance across regimes</a:t>
            </a:r>
          </a:p>
          <a:p>
            <a:r>
              <a:rPr lang="en-US" dirty="0" smtClean="0"/>
              <a:t>Last 500 beta distributed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Results – Data: BobbyData</a:t>
            </a:r>
          </a:p>
        </p:txBody>
      </p:sp>
      <p:pic>
        <p:nvPicPr>
          <p:cNvPr id="18436" name="Picture 4"/>
          <p:cNvPicPr>
            <a:picLocks noChangeAspect="1" noChangeArrowheads="1"/>
          </p:cNvPicPr>
          <p:nvPr>
            <p:ph type="body" idx="1"/>
          </p:nvPr>
        </p:nvPicPr>
        <p:blipFill>
          <a:blip r:embed="rId2"/>
          <a:srcRect l="4839" t="3235" r="6451" b="6200"/>
          <a:stretch>
            <a:fillRect/>
          </a:stretch>
        </p:blipFill>
        <p:spPr>
          <a:xfrm>
            <a:off x="1600200" y="1600200"/>
            <a:ext cx="5867400" cy="44799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Results – Data: BobbyData</a:t>
            </a:r>
          </a:p>
        </p:txBody>
      </p:sp>
      <p:sp>
        <p:nvSpPr>
          <p:cNvPr id="23555" name="Rectangle 3"/>
          <p:cNvSpPr>
            <a:spLocks noGrp="1" noChangeArrowheads="1"/>
          </p:cNvSpPr>
          <p:nvPr>
            <p:ph type="body" idx="1"/>
          </p:nvPr>
        </p:nvSpPr>
        <p:spPr/>
        <p:txBody>
          <a:bodyPr/>
          <a:lstStyle/>
          <a:p>
            <a:pPr>
              <a:buNone/>
            </a:pPr>
            <a:endParaRPr lang="en-US" dirty="0" smtClean="0"/>
          </a:p>
          <a:p>
            <a:pPr>
              <a:buNone/>
            </a:pPr>
            <a:endParaRPr lang="en-US" dirty="0"/>
          </a:p>
        </p:txBody>
      </p:sp>
      <p:pic>
        <p:nvPicPr>
          <p:cNvPr id="23556" name="Picture 4"/>
          <p:cNvPicPr>
            <a:picLocks noChangeAspect="1" noChangeArrowheads="1"/>
          </p:cNvPicPr>
          <p:nvPr/>
        </p:nvPicPr>
        <p:blipFill>
          <a:blip r:embed="rId2"/>
          <a:srcRect l="9146" r="6482" b="5057"/>
          <a:stretch>
            <a:fillRect/>
          </a:stretch>
        </p:blipFill>
        <p:spPr bwMode="auto">
          <a:xfrm>
            <a:off x="1295400" y="1668463"/>
            <a:ext cx="6705600" cy="4427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smtClean="0"/>
              <a:t> green is sum of sq of wavelet </a:t>
            </a:r>
            <a:r>
              <a:rPr lang="en-US" dirty="0" err="1" smtClean="0"/>
              <a:t>coeff</a:t>
            </a:r>
            <a:r>
              <a:rPr lang="en-US" dirty="0" smtClean="0"/>
              <a:t> </a:t>
            </a:r>
            <a:r>
              <a:rPr lang="en-US" dirty="0" err="1" smtClean="0"/>
              <a:t>BobbyData</a:t>
            </a:r>
            <a:endParaRPr lang="en-US" dirty="0"/>
          </a:p>
        </p:txBody>
      </p:sp>
      <p:pic>
        <p:nvPicPr>
          <p:cNvPr id="24580" name="Picture 4"/>
          <p:cNvPicPr>
            <a:picLocks noChangeAspect="1" noChangeArrowheads="1"/>
          </p:cNvPicPr>
          <p:nvPr>
            <p:ph type="body" idx="1"/>
          </p:nvPr>
        </p:nvPicPr>
        <p:blipFill>
          <a:blip r:embed="rId2"/>
          <a:srcRect l="8064" r="6451" b="6200"/>
          <a:stretch>
            <a:fillRect/>
          </a:stretch>
        </p:blipFill>
        <p:spPr>
          <a:xfrm>
            <a:off x="1600200" y="1600200"/>
            <a:ext cx="5638800" cy="4627563"/>
          </a:xfrm>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Results – Data: BobbyData</a:t>
            </a:r>
          </a:p>
        </p:txBody>
      </p:sp>
      <p:pic>
        <p:nvPicPr>
          <p:cNvPr id="25604" name="Picture 4"/>
          <p:cNvPicPr>
            <a:picLocks noChangeAspect="1" noChangeArrowheads="1"/>
          </p:cNvPicPr>
          <p:nvPr>
            <p:ph type="body" idx="1"/>
          </p:nvPr>
        </p:nvPicPr>
        <p:blipFill>
          <a:blip r:embed="rId2"/>
          <a:srcRect l="4839" t="3235" r="6451" b="6200"/>
          <a:stretch>
            <a:fillRect/>
          </a:stretch>
        </p:blipFill>
        <p:spPr>
          <a:xfrm>
            <a:off x="1295400" y="1524000"/>
            <a:ext cx="6248400" cy="4772025"/>
          </a:xfrm>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Wavelet Conclusions</a:t>
            </a:r>
            <a:endParaRPr lang="en-US" dirty="0"/>
          </a:p>
        </p:txBody>
      </p:sp>
      <p:sp>
        <p:nvSpPr>
          <p:cNvPr id="3" name="Content Placeholder 2"/>
          <p:cNvSpPr>
            <a:spLocks noGrp="1"/>
          </p:cNvSpPr>
          <p:nvPr>
            <p:ph idx="1"/>
          </p:nvPr>
        </p:nvSpPr>
        <p:spPr/>
        <p:txBody>
          <a:bodyPr/>
          <a:lstStyle/>
          <a:p>
            <a:r>
              <a:rPr lang="en-US" dirty="0" smtClean="0"/>
              <a:t>Wavelet tool does find change points,  but finds some that aren’t there.</a:t>
            </a:r>
          </a:p>
          <a:p>
            <a:r>
              <a:rPr lang="en-US" dirty="0" smtClean="0"/>
              <a:t>Some agreement with least squares model on common dataset. </a:t>
            </a:r>
          </a:p>
          <a:p>
            <a:r>
              <a:rPr lang="en-US" dirty="0" smtClean="0"/>
              <a:t>Two ‘</a:t>
            </a:r>
            <a:r>
              <a:rPr lang="en-US" dirty="0" err="1" smtClean="0"/>
              <a:t>flavours’</a:t>
            </a:r>
            <a:r>
              <a:rPr lang="en-US" dirty="0" smtClean="0"/>
              <a:t> </a:t>
            </a:r>
            <a:r>
              <a:rPr lang="en-US" dirty="0" smtClean="0"/>
              <a:t>of testing – for mean and for variance changes.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The Change Point Problem</a:t>
            </a:r>
            <a:endParaRPr lang="en-US" dirty="0"/>
          </a:p>
        </p:txBody>
      </p:sp>
      <p:sp>
        <p:nvSpPr>
          <p:cNvPr id="9219" name="Rectangle 3"/>
          <p:cNvSpPr>
            <a:spLocks noGrp="1" noChangeArrowheads="1"/>
          </p:cNvSpPr>
          <p:nvPr>
            <p:ph type="body" idx="1"/>
          </p:nvPr>
        </p:nvSpPr>
        <p:spPr/>
        <p:txBody>
          <a:bodyPr/>
          <a:lstStyle/>
          <a:p>
            <a:r>
              <a:rPr lang="en-US" dirty="0" smtClean="0"/>
              <a:t>Where, if anywhere, </a:t>
            </a:r>
            <a:r>
              <a:rPr lang="en-US" dirty="0"/>
              <a:t>is the change point in this time series?</a:t>
            </a:r>
          </a:p>
        </p:txBody>
      </p:sp>
      <p:pic>
        <p:nvPicPr>
          <p:cNvPr id="9220" name="Picture 4"/>
          <p:cNvPicPr>
            <a:picLocks noChangeAspect="1" noChangeArrowheads="1"/>
          </p:cNvPicPr>
          <p:nvPr/>
        </p:nvPicPr>
        <p:blipFill>
          <a:blip r:embed="rId2"/>
          <a:srcRect/>
          <a:stretch>
            <a:fillRect/>
          </a:stretch>
        </p:blipFill>
        <p:spPr bwMode="auto">
          <a:xfrm>
            <a:off x="2209800" y="2819400"/>
            <a:ext cx="4724400"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Bayesian Online </a:t>
            </a:r>
            <a:r>
              <a:rPr lang="en-US" dirty="0" err="1" smtClean="0"/>
              <a:t>Changepoint</a:t>
            </a:r>
            <a:r>
              <a:rPr lang="en-US" dirty="0" smtClean="0"/>
              <a:t> Detection</a:t>
            </a:r>
            <a:endParaRPr lang="en-US" dirty="0"/>
          </a:p>
        </p:txBody>
      </p:sp>
      <p:sp>
        <p:nvSpPr>
          <p:cNvPr id="3" name="Content Placeholder 2"/>
          <p:cNvSpPr>
            <a:spLocks noGrp="1"/>
          </p:cNvSpPr>
          <p:nvPr>
            <p:ph idx="1"/>
          </p:nvPr>
        </p:nvSpPr>
        <p:spPr/>
        <p:txBody>
          <a:bodyPr>
            <a:normAutofit/>
          </a:bodyPr>
          <a:lstStyle/>
          <a:p>
            <a:r>
              <a:rPr lang="en-US" dirty="0" smtClean="0"/>
              <a:t> “Bayesian Online </a:t>
            </a:r>
            <a:r>
              <a:rPr lang="en-US" dirty="0" err="1" smtClean="0"/>
              <a:t>Changepoint</a:t>
            </a:r>
            <a:r>
              <a:rPr lang="en-US" dirty="0" smtClean="0"/>
              <a:t> Detection” – R.P. Adams and D.J.C. MacKay. </a:t>
            </a:r>
          </a:p>
          <a:p>
            <a:r>
              <a:rPr lang="en-US" dirty="0" smtClean="0"/>
              <a:t>Method defines run length </a:t>
            </a:r>
            <a:r>
              <a:rPr lang="en-US" dirty="0" err="1" smtClean="0"/>
              <a:t>R</a:t>
            </a:r>
            <a:r>
              <a:rPr lang="en-US" baseline="-25000" dirty="0" err="1" smtClean="0"/>
              <a:t>n</a:t>
            </a:r>
            <a:r>
              <a:rPr lang="en-US" dirty="0" smtClean="0"/>
              <a:t> as length of time in current regime.</a:t>
            </a:r>
          </a:p>
          <a:p>
            <a:r>
              <a:rPr lang="en-US" dirty="0" smtClean="0"/>
              <a:t>Computes posterior distribution of run length given data:  P(R</a:t>
            </a:r>
            <a:r>
              <a:rPr lang="en-US" baseline="-25000" dirty="0" smtClean="0"/>
              <a:t>n</a:t>
            </a:r>
            <a:r>
              <a:rPr lang="en-US" dirty="0" smtClean="0"/>
              <a:t>|x</a:t>
            </a:r>
            <a:r>
              <a:rPr lang="en-US" baseline="-25000" dirty="0" smtClean="0"/>
              <a:t>1..n</a:t>
            </a:r>
            <a:r>
              <a:rPr lang="en-US" dirty="0" smtClean="0"/>
              <a:t>)</a:t>
            </a:r>
          </a:p>
          <a:p>
            <a:r>
              <a:rPr lang="en-US" dirty="0" smtClean="0"/>
              <a:t>Does not require number of regimes to be specified.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length</a:t>
            </a: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2438400" y="1447800"/>
            <a:ext cx="4610100" cy="4629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method works: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Intermediate computations require predictive distribution given a known run length:</a:t>
            </a:r>
          </a:p>
          <a:p>
            <a:pPr>
              <a:buNone/>
            </a:pPr>
            <a:r>
              <a:rPr lang="en-US" dirty="0" smtClean="0"/>
              <a:t>		P( </a:t>
            </a:r>
            <a:r>
              <a:rPr lang="en-US" dirty="0" err="1" smtClean="0"/>
              <a:t>x</a:t>
            </a:r>
            <a:r>
              <a:rPr lang="en-US" baseline="-25000" dirty="0" err="1" smtClean="0"/>
              <a:t>n</a:t>
            </a:r>
            <a:r>
              <a:rPr lang="en-US" dirty="0" smtClean="0"/>
              <a:t> | </a:t>
            </a:r>
            <a:r>
              <a:rPr lang="en-US" dirty="0" err="1" smtClean="0"/>
              <a:t>R</a:t>
            </a:r>
            <a:r>
              <a:rPr lang="en-US" baseline="-25000" dirty="0" err="1" smtClean="0"/>
              <a:t>n</a:t>
            </a:r>
            <a:r>
              <a:rPr lang="en-US" dirty="0" smtClean="0"/>
              <a:t>, x</a:t>
            </a:r>
            <a:r>
              <a:rPr lang="en-US" baseline="-25000" dirty="0" smtClean="0"/>
              <a:t>1..n-1</a:t>
            </a:r>
            <a:r>
              <a:rPr lang="en-US" dirty="0" smtClean="0"/>
              <a:t> )</a:t>
            </a:r>
          </a:p>
          <a:p>
            <a:r>
              <a:rPr lang="en-US" dirty="0" smtClean="0"/>
              <a:t>This requires a prior assumption on the distribution in a given regime</a:t>
            </a:r>
          </a:p>
          <a:p>
            <a:r>
              <a:rPr lang="en-US" dirty="0" smtClean="0"/>
              <a:t>Results </a:t>
            </a:r>
            <a:r>
              <a:rPr lang="en-US" dirty="0" smtClean="0"/>
              <a:t>require domain specific knowledge for reasonable results</a:t>
            </a:r>
          </a:p>
          <a:p>
            <a:r>
              <a:rPr lang="en-US" dirty="0" smtClean="0"/>
              <a:t>Hazard rate prior also required:</a:t>
            </a:r>
          </a:p>
          <a:p>
            <a:r>
              <a:rPr lang="en-US" dirty="0" smtClean="0"/>
              <a:t> our code assumes constant  hazard – i.e. </a:t>
            </a:r>
            <a:r>
              <a:rPr lang="en-US" dirty="0" err="1" smtClean="0"/>
              <a:t>memoryless</a:t>
            </a:r>
            <a:r>
              <a:rPr lang="en-US" dirty="0" smtClean="0"/>
              <a:t> property (geometric durations)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specification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We model stock returns using simple Brownian motion, requiring 2 parameters</a:t>
            </a:r>
          </a:p>
          <a:p>
            <a:r>
              <a:rPr lang="en-US" dirty="0" smtClean="0"/>
              <a:t>Obtain these parameters using conjugate priors:  Normal (for mean)/ Inverse Gaussian (for volatility = standard deviation).</a:t>
            </a:r>
          </a:p>
          <a:p>
            <a:r>
              <a:rPr lang="en-US" dirty="0" smtClean="0"/>
              <a:t>We standardize our data (using in-sample mean and standard deviation)</a:t>
            </a:r>
            <a:endParaRPr lang="en-US" dirty="0" smtClean="0"/>
          </a:p>
          <a:p>
            <a:r>
              <a:rPr lang="en-US" dirty="0" smtClean="0"/>
              <a:t>With this N(0,1) is a decent prior for the mean.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priors:</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smtClean="0"/>
              <a:t>inverse </a:t>
            </a:r>
            <a:r>
              <a:rPr lang="en-US" sz="2000" dirty="0" smtClean="0"/>
              <a:t>gamma </a:t>
            </a:r>
            <a:r>
              <a:rPr lang="en-US" sz="2000" dirty="0" smtClean="0"/>
              <a:t>distribution's </a:t>
            </a:r>
            <a:r>
              <a:rPr lang="en-US" sz="2000" dirty="0" smtClean="0"/>
              <a:t> </a:t>
            </a:r>
            <a:r>
              <a:rPr lang="en-US" sz="2000" dirty="0" err="1" smtClean="0"/>
              <a:t>pdf</a:t>
            </a:r>
            <a:r>
              <a:rPr lang="en-US" sz="2000" dirty="0" smtClean="0"/>
              <a:t>   has support x &gt; 0</a:t>
            </a:r>
            <a:endParaRPr lang="en-US" sz="2000" dirty="0" smtClean="0"/>
          </a:p>
          <a:p>
            <a:r>
              <a:rPr lang="en-US" sz="2000" dirty="0" smtClean="0"/>
              <a:t>Two parameters α (shape) and β (scale).</a:t>
            </a:r>
          </a:p>
          <a:p>
            <a:r>
              <a:rPr lang="en-US" sz="2000" dirty="0" smtClean="0"/>
              <a:t>f(x;</a:t>
            </a:r>
            <a:r>
              <a:rPr lang="el-GR" sz="2000" dirty="0" smtClean="0"/>
              <a:t>α</a:t>
            </a:r>
            <a:r>
              <a:rPr lang="en-US" sz="2000" dirty="0" smtClean="0"/>
              <a:t>,</a:t>
            </a:r>
            <a:r>
              <a:rPr lang="el-GR" sz="2000" dirty="0" smtClean="0"/>
              <a:t>β</a:t>
            </a:r>
            <a:r>
              <a:rPr lang="en-US" sz="2000" dirty="0" smtClean="0"/>
              <a:t>)  = </a:t>
            </a:r>
            <a:r>
              <a:rPr lang="el-GR" sz="2000" dirty="0" smtClean="0"/>
              <a:t>β</a:t>
            </a:r>
            <a:r>
              <a:rPr lang="el-GR" sz="2000" baseline="30000" dirty="0" smtClean="0"/>
              <a:t>α</a:t>
            </a:r>
            <a:r>
              <a:rPr lang="en-US" sz="2000" dirty="0" smtClean="0"/>
              <a:t>/</a:t>
            </a:r>
            <a:r>
              <a:rPr lang="az-Cyrl-AZ" sz="2000" dirty="0" smtClean="0"/>
              <a:t>Г</a:t>
            </a:r>
            <a:r>
              <a:rPr lang="en-US" sz="2000" dirty="0" smtClean="0"/>
              <a:t>(</a:t>
            </a:r>
            <a:r>
              <a:rPr lang="el-GR" sz="2000" dirty="0" smtClean="0"/>
              <a:t>α</a:t>
            </a:r>
            <a:r>
              <a:rPr lang="en-US" sz="2000" dirty="0" smtClean="0"/>
              <a:t>)(1/x)</a:t>
            </a:r>
            <a:r>
              <a:rPr lang="el-GR" sz="2000" baseline="30000" dirty="0" smtClean="0"/>
              <a:t>α</a:t>
            </a:r>
            <a:r>
              <a:rPr lang="en-US" sz="2000" baseline="30000" dirty="0" smtClean="0"/>
              <a:t>+1 </a:t>
            </a:r>
            <a:r>
              <a:rPr lang="en-US" sz="2000" dirty="0" smtClean="0"/>
              <a:t>exp(-</a:t>
            </a:r>
            <a:r>
              <a:rPr lang="el-GR" sz="2000" dirty="0" smtClean="0"/>
              <a:t>β</a:t>
            </a:r>
            <a:r>
              <a:rPr lang="en-US" sz="2000" dirty="0" smtClean="0"/>
              <a:t>/x)</a:t>
            </a:r>
          </a:p>
          <a:p>
            <a:r>
              <a:rPr lang="en-US" sz="2000" dirty="0" smtClean="0"/>
              <a:t>This has mean </a:t>
            </a:r>
            <a:r>
              <a:rPr lang="el-GR" sz="2000" dirty="0" smtClean="0"/>
              <a:t>β</a:t>
            </a:r>
            <a:r>
              <a:rPr lang="en-US" sz="2000" dirty="0" smtClean="0"/>
              <a:t>/(</a:t>
            </a:r>
            <a:r>
              <a:rPr lang="el-GR" sz="2000" dirty="0" smtClean="0"/>
              <a:t>α</a:t>
            </a:r>
            <a:r>
              <a:rPr lang="en-US" sz="2000" dirty="0" smtClean="0"/>
              <a:t>-1 ) and variance (</a:t>
            </a:r>
            <a:r>
              <a:rPr lang="el-GR" sz="2000" dirty="0" smtClean="0"/>
              <a:t>β</a:t>
            </a:r>
            <a:r>
              <a:rPr lang="en-US" sz="2000" dirty="0" smtClean="0"/>
              <a:t>/</a:t>
            </a:r>
            <a:r>
              <a:rPr lang="el-GR" sz="2000" dirty="0" smtClean="0"/>
              <a:t>α</a:t>
            </a:r>
            <a:r>
              <a:rPr lang="en-US" sz="2000" dirty="0" smtClean="0"/>
              <a:t>-1)</a:t>
            </a:r>
            <a:r>
              <a:rPr lang="en-US" sz="2000" baseline="30000" dirty="0" smtClean="0"/>
              <a:t>2</a:t>
            </a:r>
            <a:r>
              <a:rPr lang="en-US" sz="2000" dirty="0" smtClean="0"/>
              <a:t>(1/</a:t>
            </a:r>
            <a:r>
              <a:rPr lang="el-GR" sz="2000" dirty="0" smtClean="0"/>
              <a:t>α</a:t>
            </a:r>
            <a:r>
              <a:rPr lang="en-US" sz="2000" dirty="0" smtClean="0"/>
              <a:t>-2); mode </a:t>
            </a:r>
            <a:r>
              <a:rPr lang="el-GR" sz="2000" dirty="0" smtClean="0"/>
              <a:t>β</a:t>
            </a:r>
            <a:r>
              <a:rPr lang="en-US" sz="2000" dirty="0" smtClean="0"/>
              <a:t>/(</a:t>
            </a:r>
            <a:r>
              <a:rPr lang="el-GR" sz="2000" dirty="0" smtClean="0"/>
              <a:t>α</a:t>
            </a:r>
            <a:r>
              <a:rPr lang="en-US" sz="2000" dirty="0" smtClean="0"/>
              <a:t>+1)</a:t>
            </a:r>
          </a:p>
          <a:p>
            <a:r>
              <a:rPr lang="en-US" sz="2000" dirty="0" smtClean="0"/>
              <a:t>From in sample data we estimated real data was fit by parameters (2.4,1.4)</a:t>
            </a:r>
          </a:p>
          <a:p>
            <a:r>
              <a:rPr lang="en-US" sz="2000" dirty="0" smtClean="0"/>
              <a:t>However even this data was unable to detect changes too well when insert into computational model</a:t>
            </a:r>
          </a:p>
          <a:p>
            <a:r>
              <a:rPr lang="en-US" sz="2000" dirty="0" smtClean="0"/>
              <a:t>Empirically it seems very informative priors are required to  induce  break points. </a:t>
            </a:r>
          </a:p>
          <a:p>
            <a:r>
              <a:rPr lang="en-US" sz="2000" dirty="0" smtClean="0"/>
              <a:t>However these are likely to be false positives</a:t>
            </a:r>
            <a:endParaRPr lang="en-US" sz="2000" dirty="0" smtClean="0"/>
          </a:p>
          <a:p>
            <a:endParaRPr lang="en-US" baseline="30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Output</a:t>
            </a:r>
            <a:endParaRPr lang="en-US" dirty="0"/>
          </a:p>
        </p:txBody>
      </p:sp>
      <p:pic>
        <p:nvPicPr>
          <p:cNvPr id="2050" name="Picture 2" descr="C:\Users\Matt\Desktop\Current\Courses\IPSW\bayesian.jpg"/>
          <p:cNvPicPr>
            <a:picLocks noGrp="1" noChangeAspect="1" noChangeArrowheads="1"/>
          </p:cNvPicPr>
          <p:nvPr>
            <p:ph idx="1"/>
          </p:nvPr>
        </p:nvPicPr>
        <p:blipFill>
          <a:blip r:embed="rId2"/>
          <a:srcRect/>
          <a:stretch>
            <a:fillRect/>
          </a:stretch>
        </p:blipFill>
        <p:spPr bwMode="auto">
          <a:xfrm>
            <a:off x="968375" y="1879922"/>
            <a:ext cx="7207250" cy="396651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BOL synthetic data performance</a:t>
            </a:r>
            <a:endParaRPr lang="en-US" dirty="0"/>
          </a:p>
        </p:txBody>
      </p:sp>
      <p:pic>
        <p:nvPicPr>
          <p:cNvPr id="1026" name="Picture 2" descr="C:\Users\Matt\Desktop\Current\Courses\IPSW\f.jpg"/>
          <p:cNvPicPr>
            <a:picLocks noGrp="1" noChangeAspect="1" noChangeArrowheads="1"/>
          </p:cNvPicPr>
          <p:nvPr>
            <p:ph idx="1"/>
          </p:nvPr>
        </p:nvPicPr>
        <p:blipFill>
          <a:blip r:embed="rId2"/>
          <a:srcRect/>
          <a:stretch>
            <a:fillRect/>
          </a:stretch>
        </p:blipFill>
        <p:spPr bwMode="auto">
          <a:xfrm>
            <a:off x="457200" y="1605020"/>
            <a:ext cx="8229600" cy="451632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US" dirty="0"/>
          </a:p>
        </p:txBody>
      </p:sp>
      <p:sp>
        <p:nvSpPr>
          <p:cNvPr id="3" name="Content Placeholder 2"/>
          <p:cNvSpPr>
            <a:spLocks noGrp="1"/>
          </p:cNvSpPr>
          <p:nvPr>
            <p:ph idx="1"/>
          </p:nvPr>
        </p:nvSpPr>
        <p:spPr/>
        <p:txBody>
          <a:bodyPr/>
          <a:lstStyle/>
          <a:p>
            <a:r>
              <a:rPr lang="en-US" dirty="0" smtClean="0"/>
              <a:t>Three problem approaches identified.</a:t>
            </a:r>
          </a:p>
          <a:p>
            <a:r>
              <a:rPr lang="en-US" dirty="0" smtClean="0"/>
              <a:t>In addition, some other ‘leads’ are being followed.  (use of HMM</a:t>
            </a:r>
            <a:r>
              <a:rPr lang="en-US" baseline="30000" dirty="0" smtClean="0"/>
              <a:t>2</a:t>
            </a:r>
            <a:r>
              <a:rPr lang="en-US" dirty="0" smtClean="0"/>
              <a:t> and higher order Markov chains </a:t>
            </a:r>
            <a:r>
              <a:rPr lang="en-US" dirty="0" smtClean="0">
                <a:sym typeface="Wingdings" pitchFamily="2" charset="2"/>
              </a:rPr>
              <a:t> non geometric duration times).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too vague</a:t>
            </a:r>
            <a:endParaRPr lang="en-US" dirty="0"/>
          </a:p>
        </p:txBody>
      </p:sp>
      <p:sp>
        <p:nvSpPr>
          <p:cNvPr id="3" name="Content Placeholder 2"/>
          <p:cNvSpPr>
            <a:spLocks noGrp="1"/>
          </p:cNvSpPr>
          <p:nvPr>
            <p:ph idx="1"/>
          </p:nvPr>
        </p:nvSpPr>
        <p:spPr/>
        <p:txBody>
          <a:bodyPr>
            <a:normAutofit lnSpcReduction="10000"/>
          </a:bodyPr>
          <a:lstStyle/>
          <a:p>
            <a:r>
              <a:rPr lang="en-US" dirty="0" smtClean="0"/>
              <a:t>Existence of and location for change points depends!</a:t>
            </a:r>
          </a:p>
          <a:p>
            <a:r>
              <a:rPr lang="en-US" dirty="0" smtClean="0"/>
              <a:t> For instance,  in a model for stock returns </a:t>
            </a:r>
            <a:r>
              <a:rPr lang="en-US" dirty="0" err="1" smtClean="0"/>
              <a:t>dln</a:t>
            </a:r>
            <a:r>
              <a:rPr lang="en-US" dirty="0" smtClean="0"/>
              <a:t>(St) = (</a:t>
            </a:r>
            <a:r>
              <a:rPr lang="el-GR" dirty="0" smtClean="0"/>
              <a:t>μ</a:t>
            </a:r>
            <a:r>
              <a:rPr lang="en-US" dirty="0" smtClean="0"/>
              <a:t>-0.5</a:t>
            </a:r>
            <a:r>
              <a:rPr lang="el-GR" dirty="0" smtClean="0"/>
              <a:t>σ</a:t>
            </a:r>
            <a:r>
              <a:rPr lang="en-US" baseline="30000" dirty="0" smtClean="0"/>
              <a:t>2</a:t>
            </a:r>
            <a:r>
              <a:rPr lang="en-US" dirty="0" smtClean="0"/>
              <a:t>)</a:t>
            </a:r>
            <a:r>
              <a:rPr lang="en-US" dirty="0" err="1" smtClean="0"/>
              <a:t>dt</a:t>
            </a:r>
            <a:r>
              <a:rPr lang="en-US" dirty="0" smtClean="0"/>
              <a:t> + </a:t>
            </a:r>
            <a:r>
              <a:rPr lang="el-GR" dirty="0" smtClean="0"/>
              <a:t>σ</a:t>
            </a:r>
            <a:r>
              <a:rPr lang="en-US" dirty="0" err="1" smtClean="0"/>
              <a:t>dWt</a:t>
            </a:r>
            <a:r>
              <a:rPr lang="en-US" dirty="0" smtClean="0"/>
              <a:t>,  a change in observed volatility might indicate a change point.</a:t>
            </a:r>
          </a:p>
          <a:p>
            <a:r>
              <a:rPr lang="en-US" dirty="0" smtClean="0"/>
              <a:t>But, if the return model has a stochastic volatility,  what was previously a change point might now be explained within the model.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Mapleridge</a:t>
            </a:r>
            <a:r>
              <a:rPr lang="en-US" dirty="0" smtClean="0"/>
              <a:t> Questions</a:t>
            </a:r>
            <a:endParaRPr lang="en-US" dirty="0"/>
          </a:p>
        </p:txBody>
      </p:sp>
      <p:sp>
        <p:nvSpPr>
          <p:cNvPr id="3" name="Content Placeholder 2"/>
          <p:cNvSpPr>
            <a:spLocks noGrp="1"/>
          </p:cNvSpPr>
          <p:nvPr>
            <p:ph idx="1"/>
          </p:nvPr>
        </p:nvSpPr>
        <p:spPr/>
        <p:txBody>
          <a:bodyPr/>
          <a:lstStyle/>
          <a:p>
            <a:r>
              <a:rPr lang="en-US" dirty="0" smtClean="0"/>
              <a:t>In a Hidden Markov Model of market  data,  how many states are best?</a:t>
            </a:r>
          </a:p>
          <a:p>
            <a:r>
              <a:rPr lang="en-US" dirty="0" smtClean="0"/>
              <a:t>In a given sample,  what is the number of change points?</a:t>
            </a:r>
          </a:p>
          <a:p>
            <a:r>
              <a:rPr lang="en-US" dirty="0" smtClean="0"/>
              <a:t>How can we modify the HMM idea to produce non-geometric duration time distributions?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r>
              <a:rPr lang="en-US" dirty="0" smtClean="0"/>
              <a:t>Threefold approach</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“Econometric” approach using Least Squares</a:t>
            </a:r>
          </a:p>
          <a:p>
            <a:r>
              <a:rPr lang="en-US" dirty="0" smtClean="0"/>
              <a:t>Wavelet </a:t>
            </a:r>
            <a:r>
              <a:rPr lang="en-US" dirty="0" smtClean="0"/>
              <a:t>based change point detection (solution to problem 2</a:t>
            </a:r>
            <a:r>
              <a:rPr lang="en-US" dirty="0" smtClean="0"/>
              <a:t>)</a:t>
            </a:r>
            <a:endParaRPr lang="en-US" dirty="0" smtClean="0"/>
          </a:p>
          <a:p>
            <a:r>
              <a:rPr lang="en-US" dirty="0" smtClean="0"/>
              <a:t>Bayesian Online </a:t>
            </a:r>
            <a:r>
              <a:rPr lang="en-US" dirty="0" err="1" smtClean="0"/>
              <a:t>Changepoint</a:t>
            </a:r>
            <a:r>
              <a:rPr lang="en-US" dirty="0" smtClean="0"/>
              <a:t> detection algorithm (A solution to problems 1 and 3</a:t>
            </a:r>
            <a:r>
              <a:rPr lang="en-US" dirty="0" smtClean="0"/>
              <a:t>?)</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Wavelet based change point detection </a:t>
            </a:r>
            <a:endParaRPr lang="en-US" dirty="0"/>
          </a:p>
        </p:txBody>
      </p:sp>
      <p:sp>
        <p:nvSpPr>
          <p:cNvPr id="3" name="Content Placeholder 2"/>
          <p:cNvSpPr>
            <a:spLocks noGrp="1"/>
          </p:cNvSpPr>
          <p:nvPr>
            <p:ph idx="1"/>
          </p:nvPr>
        </p:nvSpPr>
        <p:spPr/>
        <p:txBody>
          <a:bodyPr/>
          <a:lstStyle/>
          <a:p>
            <a:r>
              <a:rPr lang="en-US" dirty="0" smtClean="0"/>
              <a:t>Convolve wavelet with entire dataset</a:t>
            </a:r>
          </a:p>
          <a:p>
            <a:r>
              <a:rPr lang="en-US" dirty="0" smtClean="0"/>
              <a:t>With judicious choice of wavelet,  change points appear.</a:t>
            </a:r>
          </a:p>
          <a:p>
            <a:r>
              <a:rPr lang="en-US" dirty="0" smtClean="0"/>
              <a:t>These change points are consistent with those determined in the Bayesian Online approach described later.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zh-CN" sz="3200"/>
              <a:t>Structural Changes</a:t>
            </a:r>
            <a:r>
              <a:rPr lang="en-US" altLang="zh-CN"/>
              <a:t> </a:t>
            </a:r>
            <a:r>
              <a:rPr lang="en-US" altLang="zh-CN" sz="3200"/>
              <a:t>based on</a:t>
            </a:r>
            <a:r>
              <a:rPr lang="en-US" altLang="zh-CN"/>
              <a:t> </a:t>
            </a:r>
            <a:r>
              <a:rPr lang="en-US" altLang="zh-CN" sz="3200"/>
              <a:t>LS Regression</a:t>
            </a:r>
          </a:p>
        </p:txBody>
      </p:sp>
      <p:sp>
        <p:nvSpPr>
          <p:cNvPr id="2051" name="Rectangle 3"/>
          <p:cNvSpPr>
            <a:spLocks noGrp="1" noChangeArrowheads="1"/>
          </p:cNvSpPr>
          <p:nvPr>
            <p:ph type="body" idx="1"/>
          </p:nvPr>
        </p:nvSpPr>
        <p:spPr/>
        <p:txBody>
          <a:bodyPr/>
          <a:lstStyle/>
          <a:p>
            <a:pPr algn="just"/>
            <a:r>
              <a:rPr lang="en-US" altLang="zh-CN" sz="2000" b="1">
                <a:ea typeface="Arial Unicode MS" pitchFamily="34" charset="-128"/>
                <a:cs typeface="Arial Unicode MS" pitchFamily="34" charset="-128"/>
              </a:rPr>
              <a:t>Data: </a:t>
            </a:r>
            <a:r>
              <a:rPr lang="en-US" altLang="zh-CN" sz="2000">
                <a:ea typeface="Arial Unicode MS" pitchFamily="34" charset="-128"/>
                <a:cs typeface="Arial Unicode MS" pitchFamily="34" charset="-128"/>
              </a:rPr>
              <a:t>Standard&amp;Poors 500 Index (S&amp;P500) over the period 1 July 2008 to 14 April 2009.(total: 200 trading days)</a:t>
            </a:r>
          </a:p>
          <a:p>
            <a:pPr algn="just"/>
            <a:r>
              <a:rPr lang="en-US" altLang="zh-CN" sz="2000">
                <a:ea typeface="Arial Unicode MS" pitchFamily="34" charset="-128"/>
                <a:cs typeface="Arial Unicode MS" pitchFamily="34" charset="-128"/>
              </a:rPr>
              <a:t>When Lehman Brothers and other important financial institutions failed in </a:t>
            </a:r>
            <a:r>
              <a:rPr lang="en-US" altLang="zh-CN" sz="2000" b="1">
                <a:ea typeface="Arial Unicode MS" pitchFamily="34" charset="-128"/>
                <a:cs typeface="Arial Unicode MS" pitchFamily="34" charset="-128"/>
              </a:rPr>
              <a:t>September 2008</a:t>
            </a:r>
            <a:r>
              <a:rPr lang="en-US" altLang="zh-CN" sz="2000">
                <a:ea typeface="Arial Unicode MS" pitchFamily="34" charset="-128"/>
                <a:cs typeface="Arial Unicode MS" pitchFamily="34" charset="-128"/>
              </a:rPr>
              <a:t>, the financial crisis hit a key point. During a two day period in September 2008, $150 billion were withdrawn from USA money fund.</a:t>
            </a:r>
          </a:p>
          <a:p>
            <a:endParaRPr lang="en-US" altLang="zh-CN" sz="2000">
              <a:latin typeface="Arial Unicode MS" pitchFamily="34" charset="-128"/>
              <a:ea typeface="Arial Unicode MS" pitchFamily="34" charset="-128"/>
              <a:cs typeface="Arial Unicode MS" pitchFamily="34" charset="-128"/>
            </a:endParaRPr>
          </a:p>
        </p:txBody>
      </p:sp>
      <p:sp>
        <p:nvSpPr>
          <p:cNvPr id="2053" name="Rectangle 5"/>
          <p:cNvSpPr>
            <a:spLocks noChangeArrowheads="1"/>
          </p:cNvSpPr>
          <p:nvPr/>
        </p:nvSpPr>
        <p:spPr bwMode="auto">
          <a:xfrm>
            <a:off x="2057400" y="2405063"/>
            <a:ext cx="9144000" cy="0"/>
          </a:xfrm>
          <a:prstGeom prst="rect">
            <a:avLst/>
          </a:prstGeom>
          <a:noFill/>
          <a:ln w="9525">
            <a:noFill/>
            <a:miter lim="800000"/>
            <a:headEnd/>
            <a:tailEnd/>
          </a:ln>
          <a:effectLst/>
        </p:spPr>
        <p:txBody>
          <a:bodyPr>
            <a:spAutoFit/>
          </a:bodyPr>
          <a:lstStyle/>
          <a:p>
            <a:endParaRPr lang="en-US"/>
          </a:p>
        </p:txBody>
      </p:sp>
      <p:pic>
        <p:nvPicPr>
          <p:cNvPr id="2052" name="Picture 4"/>
          <p:cNvPicPr>
            <a:picLocks noChangeAspect="1" noChangeArrowheads="1"/>
          </p:cNvPicPr>
          <p:nvPr/>
        </p:nvPicPr>
        <p:blipFill>
          <a:blip r:embed="rId2"/>
          <a:srcRect/>
          <a:stretch>
            <a:fillRect/>
          </a:stretch>
        </p:blipFill>
        <p:spPr bwMode="auto">
          <a:xfrm>
            <a:off x="1219200" y="3886200"/>
            <a:ext cx="7162800" cy="24082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zh-CN" sz="3200"/>
              <a:t>Structural Changes</a:t>
            </a:r>
            <a:r>
              <a:rPr lang="en-US" altLang="zh-CN"/>
              <a:t> </a:t>
            </a:r>
            <a:r>
              <a:rPr lang="en-US" altLang="zh-CN" sz="3200"/>
              <a:t>based on</a:t>
            </a:r>
            <a:r>
              <a:rPr lang="en-US" altLang="zh-CN"/>
              <a:t> </a:t>
            </a:r>
            <a:r>
              <a:rPr lang="en-US" altLang="zh-CN" sz="3200"/>
              <a:t>LS Regression</a:t>
            </a:r>
          </a:p>
        </p:txBody>
      </p:sp>
      <p:sp>
        <p:nvSpPr>
          <p:cNvPr id="3075" name="Rectangle 3"/>
          <p:cNvSpPr>
            <a:spLocks noGrp="1" noChangeArrowheads="1"/>
          </p:cNvSpPr>
          <p:nvPr>
            <p:ph type="body" idx="1"/>
          </p:nvPr>
        </p:nvSpPr>
        <p:spPr/>
        <p:txBody>
          <a:bodyPr/>
          <a:lstStyle/>
          <a:p>
            <a:r>
              <a:rPr lang="en-US" altLang="zh-CN" sz="2000">
                <a:cs typeface="Times New Roman" pitchFamily="18" charset="0"/>
              </a:rPr>
              <a:t>Transform the data into log-return</a:t>
            </a: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endParaRPr lang="en-US" altLang="zh-CN" sz="2000">
              <a:cs typeface="Times New Roman" pitchFamily="18" charset="0"/>
            </a:endParaRPr>
          </a:p>
          <a:p>
            <a:r>
              <a:rPr lang="en-US" altLang="zh-CN" sz="2000" b="1">
                <a:cs typeface="Times New Roman" pitchFamily="18" charset="0"/>
              </a:rPr>
              <a:t>Target:</a:t>
            </a:r>
            <a:r>
              <a:rPr lang="en-US" altLang="zh-CN" sz="2000">
                <a:cs typeface="Times New Roman" pitchFamily="18" charset="0"/>
              </a:rPr>
              <a:t> detect multiple change points in financial market volatility dynamics, here consider the process of (log(return))^2 </a:t>
            </a:r>
          </a:p>
          <a:p>
            <a:endParaRPr lang="en-US" altLang="zh-CN" sz="2000">
              <a:cs typeface="Times New Roman" pitchFamily="18" charset="0"/>
            </a:endParaRPr>
          </a:p>
          <a:p>
            <a:endParaRPr lang="en-US" altLang="zh-CN" sz="2000"/>
          </a:p>
        </p:txBody>
      </p:sp>
      <p:sp>
        <p:nvSpPr>
          <p:cNvPr id="3077" name="Rectangle 5"/>
          <p:cNvSpPr>
            <a:spLocks noChangeArrowheads="1"/>
          </p:cNvSpPr>
          <p:nvPr/>
        </p:nvSpPr>
        <p:spPr bwMode="auto">
          <a:xfrm>
            <a:off x="2114550" y="2198688"/>
            <a:ext cx="9144000" cy="0"/>
          </a:xfrm>
          <a:prstGeom prst="rect">
            <a:avLst/>
          </a:prstGeom>
          <a:noFill/>
          <a:ln w="9525">
            <a:noFill/>
            <a:miter lim="800000"/>
            <a:headEnd/>
            <a:tailEnd/>
          </a:ln>
          <a:effectLst/>
        </p:spPr>
        <p:txBody>
          <a:bodyPr>
            <a:spAutoFit/>
          </a:bodyPr>
          <a:lstStyle/>
          <a:p>
            <a:endParaRPr lang="en-US"/>
          </a:p>
        </p:txBody>
      </p:sp>
      <p:pic>
        <p:nvPicPr>
          <p:cNvPr id="3076" name="Picture 4"/>
          <p:cNvPicPr>
            <a:picLocks noChangeAspect="1" noChangeArrowheads="1"/>
          </p:cNvPicPr>
          <p:nvPr/>
        </p:nvPicPr>
        <p:blipFill>
          <a:blip r:embed="rId2"/>
          <a:srcRect/>
          <a:stretch>
            <a:fillRect/>
          </a:stretch>
        </p:blipFill>
        <p:spPr bwMode="auto">
          <a:xfrm>
            <a:off x="1219200" y="2362200"/>
            <a:ext cx="6629400" cy="2867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1198</Words>
  <Application>Microsoft Office PowerPoint</Application>
  <PresentationFormat>On-screen Show (4:3)</PresentationFormat>
  <Paragraphs>146</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Final Report on the Change Point Problem posed by Mapleridge Capital Corporation</vt:lpstr>
      <vt:lpstr>Group members</vt:lpstr>
      <vt:lpstr>The Change Point Problem</vt:lpstr>
      <vt:lpstr>Question too vague</vt:lpstr>
      <vt:lpstr>Mapleridge Questions</vt:lpstr>
      <vt:lpstr>Threefold approach</vt:lpstr>
      <vt:lpstr>Wavelet based change point detection </vt:lpstr>
      <vt:lpstr>Structural Changes based on LS Regression</vt:lpstr>
      <vt:lpstr>Structural Changes based on LS Regression</vt:lpstr>
      <vt:lpstr>Slide 10</vt:lpstr>
      <vt:lpstr>Structural Changes based on LS Regression</vt:lpstr>
      <vt:lpstr>Slide 12</vt:lpstr>
      <vt:lpstr>Slide 13</vt:lpstr>
      <vt:lpstr>Slide 14</vt:lpstr>
      <vt:lpstr>Wavelets</vt:lpstr>
      <vt:lpstr>Wavelets</vt:lpstr>
      <vt:lpstr>Wavelet</vt:lpstr>
      <vt:lpstr>Results – Data: sp500</vt:lpstr>
      <vt:lpstr>Results – Data: sp500</vt:lpstr>
      <vt:lpstr>Results – Data: sp500</vt:lpstr>
      <vt:lpstr>Results – Data: es1</vt:lpstr>
      <vt:lpstr>Results – Data: es1</vt:lpstr>
      <vt:lpstr>Results – Data: es1</vt:lpstr>
      <vt:lpstr>Testing Wavelets against Synthetic Data</vt:lpstr>
      <vt:lpstr>Results – Data: BobbyData</vt:lpstr>
      <vt:lpstr>Results – Data: BobbyData</vt:lpstr>
      <vt:lpstr> green is sum of sq of wavelet coeff BobbyData</vt:lpstr>
      <vt:lpstr>Results – Data: BobbyData</vt:lpstr>
      <vt:lpstr>Wavelet Conclusions</vt:lpstr>
      <vt:lpstr>Bayesian Online Changepoint Detection</vt:lpstr>
      <vt:lpstr>Run length</vt:lpstr>
      <vt:lpstr>How the method works:</vt:lpstr>
      <vt:lpstr>Prior specification</vt:lpstr>
      <vt:lpstr>More about priors:</vt:lpstr>
      <vt:lpstr>Example Output</vt:lpstr>
      <vt:lpstr>BOL synthetic data performance</vt:lpstr>
      <vt:lpstr>Overall conclusions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Interim Report 1:  Change Point Problem</dc:title>
  <dc:creator>Matt</dc:creator>
  <cp:lastModifiedBy>Matt</cp:lastModifiedBy>
  <cp:revision>28</cp:revision>
  <dcterms:created xsi:type="dcterms:W3CDTF">2009-12-08T08:43:40Z</dcterms:created>
  <dcterms:modified xsi:type="dcterms:W3CDTF">2009-12-11T01:18:01Z</dcterms:modified>
</cp:coreProperties>
</file>